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7"/>
  </p:notesMasterIdLst>
  <p:sldIdLst>
    <p:sldId id="424" r:id="rId3"/>
    <p:sldId id="425" r:id="rId4"/>
    <p:sldId id="421" r:id="rId5"/>
    <p:sldId id="363" r:id="rId6"/>
    <p:sldId id="348" r:id="rId7"/>
    <p:sldId id="349" r:id="rId8"/>
    <p:sldId id="350" r:id="rId9"/>
    <p:sldId id="352" r:id="rId10"/>
    <p:sldId id="353" r:id="rId11"/>
    <p:sldId id="354" r:id="rId12"/>
    <p:sldId id="355" r:id="rId13"/>
    <p:sldId id="356" r:id="rId14"/>
    <p:sldId id="357" r:id="rId15"/>
    <p:sldId id="358" r:id="rId16"/>
    <p:sldId id="359" r:id="rId17"/>
    <p:sldId id="360" r:id="rId18"/>
    <p:sldId id="361" r:id="rId19"/>
    <p:sldId id="362" r:id="rId20"/>
    <p:sldId id="401" r:id="rId21"/>
    <p:sldId id="402" r:id="rId22"/>
    <p:sldId id="403" r:id="rId23"/>
    <p:sldId id="404" r:id="rId24"/>
    <p:sldId id="405" r:id="rId25"/>
    <p:sldId id="406" r:id="rId26"/>
    <p:sldId id="407" r:id="rId27"/>
    <p:sldId id="408" r:id="rId28"/>
    <p:sldId id="409" r:id="rId29"/>
    <p:sldId id="410" r:id="rId30"/>
    <p:sldId id="411" r:id="rId31"/>
    <p:sldId id="412" r:id="rId32"/>
    <p:sldId id="413" r:id="rId33"/>
    <p:sldId id="414" r:id="rId34"/>
    <p:sldId id="415" r:id="rId35"/>
    <p:sldId id="416" r:id="rId36"/>
    <p:sldId id="417" r:id="rId37"/>
    <p:sldId id="418" r:id="rId38"/>
    <p:sldId id="419" r:id="rId39"/>
    <p:sldId id="420" r:id="rId40"/>
    <p:sldId id="374" r:id="rId41"/>
    <p:sldId id="436" r:id="rId42"/>
    <p:sldId id="437" r:id="rId43"/>
    <p:sldId id="439" r:id="rId44"/>
    <p:sldId id="438" r:id="rId45"/>
    <p:sldId id="440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478B1-03D6-4888-AFB2-A76FC2E68D10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7B8EE-B401-4307-AB75-3D538BCDF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883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>
            <a:extLst>
              <a:ext uri="{FF2B5EF4-FFF2-40B4-BE49-F238E27FC236}">
                <a16:creationId xmlns:a16="http://schemas.microsoft.com/office/drawing/2014/main" id="{619D2F11-6A74-2B58-5C6C-4547E2DE8B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D7BF93-FC27-4B99-814A-A21F9DE47A9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7523" name="Rectangle 2">
            <a:extLst>
              <a:ext uri="{FF2B5EF4-FFF2-40B4-BE49-F238E27FC236}">
                <a16:creationId xmlns:a16="http://schemas.microsoft.com/office/drawing/2014/main" id="{CEC39BEC-B5F4-B10B-D1B0-44502FD4A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>
            <a:extLst>
              <a:ext uri="{FF2B5EF4-FFF2-40B4-BE49-F238E27FC236}">
                <a16:creationId xmlns:a16="http://schemas.microsoft.com/office/drawing/2014/main" id="{E08FB1C3-D384-891E-9DD1-53A25A7C48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id="{0CA8E2C0-2BA4-4B97-C7C4-8408C585ED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FC7CAA-4DBD-429A-AEB8-164BEED88BC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>
            <a:extLst>
              <a:ext uri="{FF2B5EF4-FFF2-40B4-BE49-F238E27FC236}">
                <a16:creationId xmlns:a16="http://schemas.microsoft.com/office/drawing/2014/main" id="{407EEA7F-E764-D531-6FB0-DC88FFBBDE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687616-2106-46B9-BECC-846CEC8EE2F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9571" name="Rectangle 2">
            <a:extLst>
              <a:ext uri="{FF2B5EF4-FFF2-40B4-BE49-F238E27FC236}">
                <a16:creationId xmlns:a16="http://schemas.microsoft.com/office/drawing/2014/main" id="{EBC53DD2-4176-1FE7-DD6B-96010206AF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>
            <a:extLst>
              <a:ext uri="{FF2B5EF4-FFF2-40B4-BE49-F238E27FC236}">
                <a16:creationId xmlns:a16="http://schemas.microsoft.com/office/drawing/2014/main" id="{133C2559-6A80-3BD6-4087-47428B20C6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>
            <a:extLst>
              <a:ext uri="{FF2B5EF4-FFF2-40B4-BE49-F238E27FC236}">
                <a16:creationId xmlns:a16="http://schemas.microsoft.com/office/drawing/2014/main" id="{11AAAFAA-8031-3DC9-188F-A1A8532A24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6150FD-F743-441D-A02E-F0311677FF5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0595" name="Rectangle 2">
            <a:extLst>
              <a:ext uri="{FF2B5EF4-FFF2-40B4-BE49-F238E27FC236}">
                <a16:creationId xmlns:a16="http://schemas.microsoft.com/office/drawing/2014/main" id="{79A998D3-A327-1641-E119-BBCCDE214B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>
            <a:extLst>
              <a:ext uri="{FF2B5EF4-FFF2-40B4-BE49-F238E27FC236}">
                <a16:creationId xmlns:a16="http://schemas.microsoft.com/office/drawing/2014/main" id="{9CE7D230-D08C-7DC2-EEDD-7DF9E3B727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>
            <a:extLst>
              <a:ext uri="{FF2B5EF4-FFF2-40B4-BE49-F238E27FC236}">
                <a16:creationId xmlns:a16="http://schemas.microsoft.com/office/drawing/2014/main" id="{C2E7A706-5C29-9913-B6BA-A3ACBF8FAA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C49EAF-6231-4EE1-84AD-22E97C4C7F0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1619" name="Rectangle 2">
            <a:extLst>
              <a:ext uri="{FF2B5EF4-FFF2-40B4-BE49-F238E27FC236}">
                <a16:creationId xmlns:a16="http://schemas.microsoft.com/office/drawing/2014/main" id="{F919853D-5821-17A5-DCF6-656F6BE396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>
            <a:extLst>
              <a:ext uri="{FF2B5EF4-FFF2-40B4-BE49-F238E27FC236}">
                <a16:creationId xmlns:a16="http://schemas.microsoft.com/office/drawing/2014/main" id="{0ACC6D8F-77E8-2134-36DA-17872D43F6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>
            <a:extLst>
              <a:ext uri="{FF2B5EF4-FFF2-40B4-BE49-F238E27FC236}">
                <a16:creationId xmlns:a16="http://schemas.microsoft.com/office/drawing/2014/main" id="{99F1704B-0AFC-95B4-3406-472399148F65}"/>
              </a:ext>
            </a:extLst>
          </p:cNvPr>
          <p:cNvSpPr>
            <a:spLocks/>
          </p:cNvSpPr>
          <p:nvPr/>
        </p:nvSpPr>
        <p:spPr bwMode="auto">
          <a:xfrm>
            <a:off x="381000" y="2803525"/>
            <a:ext cx="2117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15120938 h 1912"/>
              <a:gd name="T4" fmla="*/ 0 w 1588"/>
              <a:gd name="T5" fmla="*/ 15120938 h 1912"/>
              <a:gd name="T6" fmla="*/ 0 w 1588"/>
              <a:gd name="T7" fmla="*/ 151209375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/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997076"/>
            <a:ext cx="103632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54C2982-E2F8-9068-0E2D-72D7A8FC5FB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DE7C86C-14B9-C489-871E-0668343A192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7CD5C31-704B-4928-BA3A-8AECAC927AB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B067C142-1F32-F43A-D58C-4C007D5C241A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C33A8-5A11-4B39-A179-02A0FB218CB9}" type="datetimeFigureOut">
              <a:rPr lang="en-US"/>
              <a:pPr>
                <a:defRPr/>
              </a:pPr>
              <a:t>4/19/2023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16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F7FA12-A3EA-8EB4-A928-A32F6E104F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2C18C-D214-40B0-A1F3-829DD207ABEC}" type="datetimeFigureOut">
              <a:rPr lang="en-US"/>
              <a:pPr>
                <a:defRPr/>
              </a:pPr>
              <a:t>4/19/2023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8965B36-9295-CD77-2226-3671737536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B43FD7-0221-B07B-3CBE-7578547AEA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80423A-4052-4FBA-8C2C-AC7C78558F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9070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92100"/>
            <a:ext cx="27432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92100"/>
            <a:ext cx="80264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5B3585-4710-D045-E0EF-C976BA9FEB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4C70F-8D69-4D4D-A593-95C1A24503C8}" type="datetimeFigureOut">
              <a:rPr lang="en-US"/>
              <a:pPr>
                <a:defRPr/>
              </a:pPr>
              <a:t>4/19/2023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281168-06EC-6EF0-AA4D-4F31E57D64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47A470-C2E2-F49E-7A71-9ADFE4D8EC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1283A1-AF9F-4635-9695-C0ED35DC19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4304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08FB6-1B8B-1AAC-E19E-D9691612ED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D5F77F-5920-F5A2-6EC7-AC2FFD89FA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631A2-FE91-294E-9CF2-456F5858D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92AA-DF84-49EA-A2A0-C8C8CB01FD4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02DE3-EB72-7D00-8C1C-CCECC85ED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71594-208F-30F3-2AF3-47687BFFD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815B-97F1-4CA7-B497-ADF356E68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80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2858D-AD9C-904B-42FC-998C303CD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48809-4226-8D44-CF9F-91396F341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EB2CA-2410-2BBF-55EE-6EB1513D8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92AA-DF84-49EA-A2A0-C8C8CB01FD4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BDE6B-5702-95CC-76CF-7EFE2F450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609AF-9E0A-AF3C-03FF-4266D5406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815B-97F1-4CA7-B497-ADF356E68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775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9242C-58A0-8FA2-002B-506CE4787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A7FE72-FC66-E78E-4A90-12167A681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FB716-A230-BFCA-2CFA-8C83B7160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92AA-DF84-49EA-A2A0-C8C8CB01FD4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025455-D003-D95A-656B-2B432FC41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9EAE0-2BE2-049B-C85D-ECBE1732B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815B-97F1-4CA7-B497-ADF356E68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58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3E761-540B-0444-579C-4788084ED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EC3AF-2909-AC2A-88AB-7672BACBDA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75DF35-FBC7-9479-DC24-7E0199806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750F49-BA45-F027-7DFE-E6FC19AE8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92AA-DF84-49EA-A2A0-C8C8CB01FD4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08344A-00A4-7A97-986A-0AB9ED592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0C017D-31B5-8DE6-AD39-6E3D79E7A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815B-97F1-4CA7-B497-ADF356E68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72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C2366-EF95-9A9C-BB04-26665EB02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FB6E5-9727-0113-C4D3-5B5CEB309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BFE99F-4CCE-F62E-2F46-49D37891B8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7D49AA-5782-F753-E1AB-E661776B10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A921C3-9BDF-C999-8BFF-EFD15AC2DD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8E141C-3786-A3A7-94B0-A1007688E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92AA-DF84-49EA-A2A0-C8C8CB01FD4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912A41-A1AB-7390-D630-5100EF000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67E31D-1867-F88A-CE64-E027EBA80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815B-97F1-4CA7-B497-ADF356E68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29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8E26C-4D9A-9FC8-7088-D9587E3D9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0E17C6-3574-CA47-B3EB-48AE6B3AB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92AA-DF84-49EA-A2A0-C8C8CB01FD4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9A4CA2-2A3E-557E-2124-645ADF5BF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683CE1-800F-CF72-5207-8081960A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815B-97F1-4CA7-B497-ADF356E68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0623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F8690E-B18E-0685-2C88-1B804F8C7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92AA-DF84-49EA-A2A0-C8C8CB01FD4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2C650A-77C2-A6A0-2164-650C46504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D8A89F-49A8-1A7C-51D0-2F2FBD855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815B-97F1-4CA7-B497-ADF356E68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79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7914F-D0AE-9E52-2C18-8ED0C6289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779D4-AFE0-1660-FAAA-AED5A8B3B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CA12C1-2828-3DA3-E2F2-28FAE8F63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00546C-29B7-3480-7D68-5C92064D0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92AA-DF84-49EA-A2A0-C8C8CB01FD4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5CF8DE-4147-F254-9DF4-9AB2482A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99479C-F04B-DAA9-70E1-6DC29E0DE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815B-97F1-4CA7-B497-ADF356E68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36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696C9A-0AEF-4E5A-28D1-259E80C32F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A4434-6EDA-4B4E-966C-F07E51A4DFE2}" type="datetimeFigureOut">
              <a:rPr lang="en-US"/>
              <a:pPr>
                <a:defRPr/>
              </a:pPr>
              <a:t>4/19/2023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121995-057C-D1D1-83BA-6DB4FECF9E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221F25-DEFA-A036-665E-1D0DEE1890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6EFAEE-012F-4BA6-B94E-9B02974DCC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91813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C506E-C0EB-E53C-0128-6EE95AB37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BD0214-03CA-F0FB-9EF5-26602395F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3A363F-BB3B-35FC-4B16-BE8A835EF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6BC519-FE69-FE79-ACF6-84CB038D8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92AA-DF84-49EA-A2A0-C8C8CB01FD4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F135A1-9C22-4981-02BF-89CF45899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2CD2C6-55E6-AABA-FD41-4B9483CCD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815B-97F1-4CA7-B497-ADF356E68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5901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98BA-1391-390E-5BDF-BCCA77B53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2FE2C5-49DC-B629-0C4A-B689BDCFC8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B0C4C-DA01-AC74-786C-07DC8017C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92AA-DF84-49EA-A2A0-C8C8CB01FD4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CC01D-CCE3-BCBC-581E-20C6474E2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04410-9063-689D-A26C-B3CCF89E6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815B-97F1-4CA7-B497-ADF356E68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1401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DAEF4C-9EEF-D8C7-AAFD-B322983834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27BC17-2384-E6A9-45F2-50BA2A2C85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07DB49-5A36-B019-CFFA-8F98D3520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92AA-DF84-49EA-A2A0-C8C8CB01FD4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479D1-9393-16D7-CF76-29A55A278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5B27A-4ACD-2A3B-BCDE-327095394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815B-97F1-4CA7-B497-ADF356E68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7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C86545-7175-0345-9449-A325D7FB2C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47D3D-81BD-4B54-B8AB-E01873CD5C80}" type="datetimeFigureOut">
              <a:rPr lang="en-US"/>
              <a:pPr>
                <a:defRPr/>
              </a:pPr>
              <a:t>4/19/2023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461D84-514D-7E75-9471-23A992EFC7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78EA19-F33D-CB0D-58A3-1EBD01484C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1250E4-D132-42C1-AFA4-2851B27EC5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7004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050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03B0D0-AD6E-DCE2-2EA9-9A108A4FD3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33E49-B5F1-48A7-A44F-207E4B7A29CC}" type="datetimeFigureOut">
              <a:rPr lang="en-US"/>
              <a:pPr>
                <a:defRPr/>
              </a:pPr>
              <a:t>4/19/2023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99C918-0656-AB21-17B8-30103B3110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12C63F-3BBF-FD24-0BD9-F398D1876D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785C01-5DF8-418D-AADA-3B9B21D1BA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8469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25F0F81-3679-CA55-8B86-C11D745BF0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50299-6CF9-4F43-B375-6C986413844B}" type="datetimeFigureOut">
              <a:rPr lang="en-US"/>
              <a:pPr>
                <a:defRPr/>
              </a:pPr>
              <a:t>4/19/2023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B246DED-EF58-0C69-E560-F7DF7AB95E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C31E54E-D9E4-463F-6789-EA23E00E3B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4BED4-4BD7-4C78-92FB-61B039BF0B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8165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E439C76-B0A7-ED38-7FA5-5F706CB8B7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84CB6-B195-462A-AC61-3288216909F4}" type="datetimeFigureOut">
              <a:rPr lang="en-US"/>
              <a:pPr>
                <a:defRPr/>
              </a:pPr>
              <a:t>4/19/2023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EC8D423-A835-7219-D127-CD572E4C87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CA8B6A3-73C1-8201-75BA-019CF73B62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46D7CF-5B86-45A6-8FA3-DB18BCA0C2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0254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AE54CA9-12A1-1014-6C17-D4F0504A3B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D8C6E-D159-458B-A242-896CB94FE43B}" type="datetimeFigureOut">
              <a:rPr lang="en-US"/>
              <a:pPr>
                <a:defRPr/>
              </a:pPr>
              <a:t>4/19/2023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C891791-6246-B837-55C8-1AACD72122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987E55E-35F6-64F0-C2C9-C43FCCBD74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CCD7CB-EE72-4B6A-931F-086943922E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9910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EC979D-4DB1-4129-BDC5-A3F53282DC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C1641-8D92-4258-9473-979A96E616CB}" type="datetimeFigureOut">
              <a:rPr lang="en-US"/>
              <a:pPr>
                <a:defRPr/>
              </a:pPr>
              <a:t>4/19/2023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BB654B-004E-75CF-7460-611B31A44D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E92D2F-38B6-1F37-982B-E206C47114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E50AD2-6044-4CF1-85C8-0E75375D86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7898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A3A217-7B92-A051-7A19-7DD8E80256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467D5-C55D-427C-B4BE-7134824CFA3A}" type="datetimeFigureOut">
              <a:rPr lang="en-US"/>
              <a:pPr>
                <a:defRPr/>
              </a:pPr>
              <a:t>4/19/2023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75333E-E008-24DF-0429-9619711041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488A74-802E-69C3-F16E-5A5C853DD8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9FBF4E-0AA0-40AA-81AD-475335CDFA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0231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>
            <a:extLst>
              <a:ext uri="{FF2B5EF4-FFF2-40B4-BE49-F238E27FC236}">
                <a16:creationId xmlns:a16="http://schemas.microsoft.com/office/drawing/2014/main" id="{4910A66C-EE24-B9D6-AE1E-D4C9458341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92100"/>
            <a:ext cx="10972800" cy="1384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C0DD7034-88FB-1F87-9D03-FCE0A00664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05000"/>
            <a:ext cx="109728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4388" name="Rectangle 4">
            <a:extLst>
              <a:ext uri="{FF2B5EF4-FFF2-40B4-BE49-F238E27FC236}">
                <a16:creationId xmlns:a16="http://schemas.microsoft.com/office/drawing/2014/main" id="{1C57104C-1188-4749-3AF9-EBC386EB8A7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fld id="{31D44670-B4FE-4224-ADA0-463D58DCF995}" type="datetimeFigureOut">
              <a:rPr lang="en-US"/>
              <a:pPr>
                <a:defRPr/>
              </a:pPr>
              <a:t>4/19/2023</a:t>
            </a:fld>
            <a:endParaRPr lang="en-US"/>
          </a:p>
        </p:txBody>
      </p:sp>
      <p:sp>
        <p:nvSpPr>
          <p:cNvPr id="144389" name="Rectangle 5">
            <a:extLst>
              <a:ext uri="{FF2B5EF4-FFF2-40B4-BE49-F238E27FC236}">
                <a16:creationId xmlns:a16="http://schemas.microsoft.com/office/drawing/2014/main" id="{00A2B7E6-01F0-8804-AF83-B9641920C24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4390" name="Rectangle 6">
            <a:extLst>
              <a:ext uri="{FF2B5EF4-FFF2-40B4-BE49-F238E27FC236}">
                <a16:creationId xmlns:a16="http://schemas.microsoft.com/office/drawing/2014/main" id="{F128ABBE-2C92-7823-9E25-B32DA782E54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C570C925-4F00-4E45-8229-1FFBEB4603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906201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E24252-1809-B998-3ECB-06CCDCDA4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827C41-9335-4604-AAB0-FAEBDA2C9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5D9A1-B37C-0219-84E2-EA2400E224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592AA-DF84-49EA-A2A0-C8C8CB01FD4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21FA9E-0436-8393-4E0E-B6B60B9E63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A0DD5-D57A-20D9-02B8-C1AFB7B0F8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9815B-97F1-4CA7-B497-ADF356E68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8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2">
            <a:extLst>
              <a:ext uri="{FF2B5EF4-FFF2-40B4-BE49-F238E27FC236}">
                <a16:creationId xmlns:a16="http://schemas.microsoft.com/office/drawing/2014/main" id="{92AEDFAF-70BD-782C-7D42-C3A0BC181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9901" y="1146176"/>
            <a:ext cx="77390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RUNGTA COLLEGE OF DENTAL SCIENCES &amp; RESEARCH </a:t>
            </a:r>
          </a:p>
        </p:txBody>
      </p:sp>
      <p:sp>
        <p:nvSpPr>
          <p:cNvPr id="3075" name="TextBox 3">
            <a:extLst>
              <a:ext uri="{FF2B5EF4-FFF2-40B4-BE49-F238E27FC236}">
                <a16:creationId xmlns:a16="http://schemas.microsoft.com/office/drawing/2014/main" id="{18AEE972-9893-E5B1-D899-6B3265489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6" y="2747964"/>
            <a:ext cx="78914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TITLE OF THE TOPIC: </a:t>
            </a:r>
            <a:r>
              <a:rPr kumimoji="0" lang="en-US" sz="2800" b="1" i="0" u="none" strike="noStrike" kern="1200" cap="all" spc="0" normalizeH="0" baseline="0" noProof="0" dirty="0">
                <a:ln w="5000" cmpd="sng">
                  <a:solidFill>
                    <a:srgbClr val="4472C4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Composites</a:t>
            </a:r>
            <a:r>
              <a:rPr kumimoji="0" lang="en-US" sz="1600" b="1" i="0" u="none" strike="noStrike" kern="1200" cap="all" spc="0" normalizeH="0" baseline="0" noProof="0" dirty="0">
                <a:ln w="5000" cmpd="sng">
                  <a:solidFill>
                    <a:srgbClr val="4472C4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63000"/>
                        <a:satMod val="255000"/>
                      </a:srgbClr>
                    </a:gs>
                    <a:gs pos="9000">
                      <a:srgbClr val="4472C4">
                        <a:tint val="63000"/>
                        <a:satMod val="255000"/>
                      </a:srgbClr>
                    </a:gs>
                    <a:gs pos="53000">
                      <a:srgbClr val="4472C4">
                        <a:shade val="60000"/>
                        <a:satMod val="100000"/>
                      </a:srgbClr>
                    </a:gs>
                    <a:gs pos="90000">
                      <a:srgbClr val="4472C4">
                        <a:tint val="63000"/>
                        <a:satMod val="255000"/>
                      </a:srgbClr>
                    </a:gs>
                    <a:gs pos="100000">
                      <a:srgbClr val="4472C4">
                        <a:tint val="63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3076" name="TextBox 5">
            <a:extLst>
              <a:ext uri="{FF2B5EF4-FFF2-40B4-BE49-F238E27FC236}">
                <a16:creationId xmlns:a16="http://schemas.microsoft.com/office/drawing/2014/main" id="{10D683A3-E83C-D0C1-495A-851D60D8B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1" y="5345114"/>
            <a:ext cx="854551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DEPARTMENT OF CONSERVATIVE DENTISTRY AND ENDODONTICS </a:t>
            </a:r>
          </a:p>
        </p:txBody>
      </p:sp>
      <p:pic>
        <p:nvPicPr>
          <p:cNvPr id="3077" name="Picture 6">
            <a:extLst>
              <a:ext uri="{FF2B5EF4-FFF2-40B4-BE49-F238E27FC236}">
                <a16:creationId xmlns:a16="http://schemas.microsoft.com/office/drawing/2014/main" id="{B71D9F78-ACF1-5C97-AFAA-77CEA4A15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1" r="15781"/>
          <a:stretch>
            <a:fillRect/>
          </a:stretch>
        </p:blipFill>
        <p:spPr bwMode="auto">
          <a:xfrm>
            <a:off x="1524000" y="-19050"/>
            <a:ext cx="1563688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Slide Number Placeholder 1">
            <a:extLst>
              <a:ext uri="{FF2B5EF4-FFF2-40B4-BE49-F238E27FC236}">
                <a16:creationId xmlns:a16="http://schemas.microsoft.com/office/drawing/2014/main" id="{AFBA7358-CCB0-2978-25EE-0C814056F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AFFE83-C04D-42AB-8CD8-ABA8A3DC586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33AAC794-2693-6184-A50F-36B2FC7E157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800" u="sng" dirty="0">
                <a:solidFill>
                  <a:srgbClr val="FF0000"/>
                </a:solidFill>
                <a:latin typeface="Technical" pitchFamily="66" charset="0"/>
              </a:rPr>
              <a:t>STEP I</a:t>
            </a:r>
            <a:r>
              <a:rPr lang="en-US" dirty="0">
                <a:solidFill>
                  <a:srgbClr val="FF0000"/>
                </a:solidFill>
              </a:rPr>
              <a:t>; </a:t>
            </a:r>
            <a:r>
              <a:rPr lang="en-US" sz="3100" dirty="0">
                <a:solidFill>
                  <a:srgbClr val="FF0000"/>
                </a:solidFill>
                <a:latin typeface="Technical" pitchFamily="66" charset="0"/>
              </a:rPr>
              <a:t>Shade selection</a:t>
            </a:r>
          </a:p>
        </p:txBody>
      </p:sp>
      <p:pic>
        <p:nvPicPr>
          <p:cNvPr id="74755" name="Picture 3">
            <a:extLst>
              <a:ext uri="{FF2B5EF4-FFF2-40B4-BE49-F238E27FC236}">
                <a16:creationId xmlns:a16="http://schemas.microsoft.com/office/drawing/2014/main" id="{25777DFF-61E4-F319-DC68-B6494FA507FF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775" y="1905000"/>
            <a:ext cx="6648450" cy="4114800"/>
          </a:xfrm>
          <a:ln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FCFFC103-715B-DA68-E596-CFBDFF8974C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800" u="sng" dirty="0">
                <a:solidFill>
                  <a:srgbClr val="FF0000"/>
                </a:solidFill>
                <a:latin typeface="Technical" pitchFamily="66" charset="0"/>
              </a:rPr>
              <a:t>Step ii</a:t>
            </a:r>
            <a:r>
              <a:rPr lang="en-US" dirty="0">
                <a:solidFill>
                  <a:srgbClr val="FF0000"/>
                </a:solidFill>
              </a:rPr>
              <a:t>; </a:t>
            </a:r>
            <a:r>
              <a:rPr lang="en-US" sz="3100" dirty="0">
                <a:solidFill>
                  <a:srgbClr val="FF0000"/>
                </a:solidFill>
                <a:latin typeface="Technical" pitchFamily="66" charset="0"/>
              </a:rPr>
              <a:t>beveling of the cavity</a:t>
            </a:r>
          </a:p>
        </p:txBody>
      </p:sp>
      <p:pic>
        <p:nvPicPr>
          <p:cNvPr id="75779" name="Picture 3">
            <a:extLst>
              <a:ext uri="{FF2B5EF4-FFF2-40B4-BE49-F238E27FC236}">
                <a16:creationId xmlns:a16="http://schemas.microsoft.com/office/drawing/2014/main" id="{CA4E4435-F780-BC74-E969-8D8EC204DD72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68600" y="1905000"/>
            <a:ext cx="6654800" cy="4114800"/>
          </a:xfrm>
          <a:ln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81E9E3AD-9A4C-4ADA-E89D-5ADAF2200C1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400" b="1" u="sng" dirty="0">
                <a:solidFill>
                  <a:srgbClr val="FF0000"/>
                </a:solidFill>
                <a:latin typeface="Technical" pitchFamily="66" charset="0"/>
              </a:rPr>
              <a:t>Step ii</a:t>
            </a:r>
            <a:r>
              <a:rPr lang="en-US" sz="3400" b="1" dirty="0">
                <a:solidFill>
                  <a:srgbClr val="FF0000"/>
                </a:solidFill>
                <a:latin typeface="Technical" pitchFamily="66" charset="0"/>
              </a:rPr>
              <a:t>i</a:t>
            </a:r>
            <a:r>
              <a:rPr lang="en-US" sz="3100" dirty="0">
                <a:solidFill>
                  <a:srgbClr val="FF0000"/>
                </a:solidFill>
                <a:latin typeface="Technical" pitchFamily="66" charset="0"/>
              </a:rPr>
              <a:t>: Etching of the prepared surface for 20 sec,</a:t>
            </a:r>
          </a:p>
        </p:txBody>
      </p:sp>
      <p:pic>
        <p:nvPicPr>
          <p:cNvPr id="76803" name="Picture 3">
            <a:extLst>
              <a:ext uri="{FF2B5EF4-FFF2-40B4-BE49-F238E27FC236}">
                <a16:creationId xmlns:a16="http://schemas.microsoft.com/office/drawing/2014/main" id="{AFFD1F55-664A-7194-46F4-B5F70B1F901E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57489" y="1905000"/>
            <a:ext cx="6677025" cy="4114800"/>
          </a:xfrm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1D71C50E-06EB-ABC0-DF2B-94FF5B25EEA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800" b="1" u="sng" dirty="0">
                <a:solidFill>
                  <a:srgbClr val="FF0000"/>
                </a:solidFill>
                <a:latin typeface="Technical" pitchFamily="66" charset="0"/>
              </a:rPr>
              <a:t>Step iv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922036C0-3281-3335-6B31-B7416A112AED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Technical" pitchFamily="66" charset="0"/>
              </a:rPr>
              <a:t>Washing of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Technical" pitchFamily="66" charset="0"/>
              </a:rPr>
              <a:t>Etchent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Technical" pitchFamily="66" charset="0"/>
              </a:rPr>
              <a:t> with water and drying of the cavity.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E4BAA968-6A5A-889A-0114-4F91539128B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US" sz="4300" b="1" u="sng" dirty="0">
                <a:solidFill>
                  <a:srgbClr val="FF0000"/>
                </a:solidFill>
                <a:latin typeface="Technical" pitchFamily="66" charset="0"/>
              </a:rPr>
              <a:t>Step v</a:t>
            </a:r>
            <a:r>
              <a:rPr lang="en-US" sz="4300" dirty="0">
                <a:solidFill>
                  <a:srgbClr val="FF0000"/>
                </a:solidFill>
              </a:rPr>
              <a:t>: </a:t>
            </a:r>
            <a:r>
              <a:rPr lang="en-US" sz="3500" dirty="0">
                <a:solidFill>
                  <a:srgbClr val="FF0000"/>
                </a:solidFill>
                <a:latin typeface="Technical" pitchFamily="66" charset="0"/>
              </a:rPr>
              <a:t>Application of bonding agent &amp; curing for 20sec.</a:t>
            </a:r>
          </a:p>
        </p:txBody>
      </p:sp>
      <p:pic>
        <p:nvPicPr>
          <p:cNvPr id="78851" name="Picture 3">
            <a:extLst>
              <a:ext uri="{FF2B5EF4-FFF2-40B4-BE49-F238E27FC236}">
                <a16:creationId xmlns:a16="http://schemas.microsoft.com/office/drawing/2014/main" id="{2F4862B4-AAB4-9711-6328-CFDF502255AC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55900" y="1905000"/>
            <a:ext cx="6680200" cy="4114800"/>
          </a:xfrm>
          <a:ln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FE026891-AC82-363F-762F-4A9AF62E38D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US" sz="3800" b="1" u="sng" dirty="0">
                <a:solidFill>
                  <a:srgbClr val="FF0000"/>
                </a:solidFill>
                <a:latin typeface="Technical" pitchFamily="66" charset="0"/>
              </a:rPr>
              <a:t>Placement of composites</a:t>
            </a:r>
            <a:r>
              <a:rPr lang="en-US" sz="38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FF65E101-A2A1-E1D5-AA08-8A6C9EF1065F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981200" y="1371600"/>
            <a:ext cx="8229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Technical" pitchFamily="66" charset="0"/>
              </a:rPr>
              <a:t>Layer by layer addition of composite to restore the defect.</a:t>
            </a:r>
          </a:p>
          <a:p>
            <a:pPr eaLnBrk="1" hangingPunct="1">
              <a:defRPr/>
            </a:pPr>
            <a:endParaRPr lang="en-US" sz="3000" dirty="0">
              <a:solidFill>
                <a:schemeClr val="bg1">
                  <a:lumMod val="75000"/>
                </a:schemeClr>
              </a:solidFill>
              <a:latin typeface="Technical" pitchFamily="66" charset="0"/>
            </a:endParaRPr>
          </a:p>
        </p:txBody>
      </p:sp>
      <p:pic>
        <p:nvPicPr>
          <p:cNvPr id="79876" name="Picture 4">
            <a:extLst>
              <a:ext uri="{FF2B5EF4-FFF2-40B4-BE49-F238E27FC236}">
                <a16:creationId xmlns:a16="http://schemas.microsoft.com/office/drawing/2014/main" id="{72B6B077-A3A4-7E53-86AE-D38DC70E4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743200"/>
            <a:ext cx="6248400" cy="3733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0B70BF10-34AB-EF49-FF73-25B88ADA49D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US" sz="3800" b="1" u="sng" dirty="0">
                <a:solidFill>
                  <a:srgbClr val="FF0000"/>
                </a:solidFill>
                <a:latin typeface="Technical" pitchFamily="66" charset="0"/>
              </a:rPr>
              <a:t>Final restoration before finishing &amp; polishing:</a:t>
            </a:r>
          </a:p>
        </p:txBody>
      </p:sp>
      <p:pic>
        <p:nvPicPr>
          <p:cNvPr id="80899" name="Picture 3">
            <a:extLst>
              <a:ext uri="{FF2B5EF4-FFF2-40B4-BE49-F238E27FC236}">
                <a16:creationId xmlns:a16="http://schemas.microsoft.com/office/drawing/2014/main" id="{2BE266ED-F799-7107-928E-8F63A9B2ED58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68600" y="1905000"/>
            <a:ext cx="6654800" cy="4114800"/>
          </a:xfrm>
          <a:ln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258878FB-1EBF-EC1E-6DD6-EA1178CD873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</a:rPr>
              <a:t>PRE OPERATIVE VIEW</a:t>
            </a:r>
          </a:p>
        </p:txBody>
      </p:sp>
      <p:pic>
        <p:nvPicPr>
          <p:cNvPr id="81923" name="Picture 3">
            <a:extLst>
              <a:ext uri="{FF2B5EF4-FFF2-40B4-BE49-F238E27FC236}">
                <a16:creationId xmlns:a16="http://schemas.microsoft.com/office/drawing/2014/main" id="{7A895AE7-76CD-0A6F-8F7C-A1E62EF51141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57489" y="1905000"/>
            <a:ext cx="6677025" cy="4114800"/>
          </a:xfrm>
          <a:ln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D6606917-4E47-411F-D32E-76A665BF7DE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</a:rPr>
              <a:t>POST OPERATIVE  VIEW</a:t>
            </a:r>
          </a:p>
        </p:txBody>
      </p:sp>
      <p:pic>
        <p:nvPicPr>
          <p:cNvPr id="82947" name="Picture 4">
            <a:extLst>
              <a:ext uri="{FF2B5EF4-FFF2-40B4-BE49-F238E27FC236}">
                <a16:creationId xmlns:a16="http://schemas.microsoft.com/office/drawing/2014/main" id="{483A7C47-3E54-C588-A495-01894DCE8D99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68600" y="1905000"/>
            <a:ext cx="6654800" cy="4114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>
            <a:extLst>
              <a:ext uri="{FF2B5EF4-FFF2-40B4-BE49-F238E27FC236}">
                <a16:creationId xmlns:a16="http://schemas.microsoft.com/office/drawing/2014/main" id="{DC0EE8B7-6B29-FB68-4B21-BEC7D213A90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793876" y="304800"/>
            <a:ext cx="8721725" cy="4114800"/>
          </a:xfrm>
        </p:spPr>
        <p:txBody>
          <a:bodyPr/>
          <a:lstStyle/>
          <a:p>
            <a:pPr lvl="1" algn="ctr" eaLnBrk="1" hangingPunct="1">
              <a:buClr>
                <a:schemeClr val="tx1"/>
              </a:buClr>
              <a:buFontTx/>
              <a:buNone/>
              <a:defRPr/>
            </a:pPr>
            <a:r>
              <a:rPr lang="en-US" altLang="zh-TW" b="1" u="sng" dirty="0">
                <a:solidFill>
                  <a:srgbClr val="FF0000"/>
                </a:solidFill>
                <a:effectLst/>
                <a:ea typeface="新細明體" pitchFamily="18" charset="-120"/>
              </a:rPr>
              <a:t>Bonding</a:t>
            </a:r>
          </a:p>
          <a:p>
            <a:pPr lvl="1" algn="ctr" eaLnBrk="1" hangingPunct="1">
              <a:buClr>
                <a:schemeClr val="tx1"/>
              </a:buClr>
              <a:buFontTx/>
              <a:buNone/>
              <a:defRPr/>
            </a:pPr>
            <a:endParaRPr lang="en-US" altLang="zh-TW" b="1" u="sng" dirty="0">
              <a:solidFill>
                <a:srgbClr val="FF0000"/>
              </a:solidFill>
              <a:effectLst/>
              <a:ea typeface="新細明體" pitchFamily="18" charset="-120"/>
            </a:endParaRPr>
          </a:p>
          <a:p>
            <a:pPr eaLnBrk="1" hangingPunct="1">
              <a:defRPr/>
            </a:pPr>
            <a:r>
              <a:rPr lang="en-US" altLang="zh-TW" sz="2400" dirty="0">
                <a:solidFill>
                  <a:schemeClr val="bg1">
                    <a:lumMod val="75000"/>
                  </a:schemeClr>
                </a:solidFill>
                <a:effectLst/>
                <a:ea typeface="新細明體" pitchFamily="18" charset="-120"/>
              </a:rPr>
              <a:t>Use low viscosity resin which will flow into etched enamel pores &amp; dentinal tubules to form resin tags</a:t>
            </a:r>
          </a:p>
          <a:p>
            <a:pPr eaLnBrk="1" hangingPunct="1">
              <a:defRPr/>
            </a:pPr>
            <a:endParaRPr lang="en-US" altLang="zh-TW" sz="2400" dirty="0">
              <a:solidFill>
                <a:schemeClr val="bg1">
                  <a:lumMod val="75000"/>
                </a:schemeClr>
              </a:solidFill>
              <a:effectLst/>
              <a:ea typeface="新細明體" pitchFamily="18" charset="-120"/>
            </a:endParaRPr>
          </a:p>
          <a:p>
            <a:pPr eaLnBrk="1" hangingPunct="1">
              <a:defRPr/>
            </a:pPr>
            <a:r>
              <a:rPr lang="en-US" altLang="zh-TW" sz="2400" dirty="0">
                <a:solidFill>
                  <a:schemeClr val="bg1">
                    <a:lumMod val="75000"/>
                  </a:schemeClr>
                </a:solidFill>
                <a:effectLst/>
                <a:ea typeface="新細明體" pitchFamily="18" charset="-120"/>
              </a:rPr>
              <a:t>Act as intermediary between tooth and composite</a:t>
            </a:r>
          </a:p>
          <a:p>
            <a:pPr eaLnBrk="1" hangingPunct="1">
              <a:defRPr/>
            </a:pPr>
            <a:endParaRPr lang="en-US" dirty="0"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  <p:grpSp>
        <p:nvGrpSpPr>
          <p:cNvPr id="83971" name="Group 15">
            <a:extLst>
              <a:ext uri="{FF2B5EF4-FFF2-40B4-BE49-F238E27FC236}">
                <a16:creationId xmlns:a16="http://schemas.microsoft.com/office/drawing/2014/main" id="{0ACA9E86-A395-52DD-08E9-DA1BDA567AD4}"/>
              </a:ext>
            </a:extLst>
          </p:cNvPr>
          <p:cNvGrpSpPr>
            <a:grpSpLocks/>
          </p:cNvGrpSpPr>
          <p:nvPr/>
        </p:nvGrpSpPr>
        <p:grpSpPr bwMode="auto">
          <a:xfrm>
            <a:off x="6934200" y="3352800"/>
            <a:ext cx="3276600" cy="3429000"/>
            <a:chOff x="2585" y="1272"/>
            <a:chExt cx="2321" cy="2160"/>
          </a:xfrm>
        </p:grpSpPr>
        <p:pic>
          <p:nvPicPr>
            <p:cNvPr id="83982" name="Picture 16" descr="ESX_Abb08">
              <a:extLst>
                <a:ext uri="{FF2B5EF4-FFF2-40B4-BE49-F238E27FC236}">
                  <a16:creationId xmlns:a16="http://schemas.microsoft.com/office/drawing/2014/main" id="{2FEE611A-F5DC-464F-41F6-AF3DF3ECEA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" y="1847"/>
              <a:ext cx="1866" cy="1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377" name="Text Box 17">
              <a:extLst>
                <a:ext uri="{FF2B5EF4-FFF2-40B4-BE49-F238E27FC236}">
                  <a16:creationId xmlns:a16="http://schemas.microsoft.com/office/drawing/2014/main" id="{215E03B3-EFFE-CC80-F783-BCD55DDA40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5" y="1272"/>
              <a:ext cx="2321" cy="3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 anchor="b">
              <a:spAutoFit/>
            </a:bodyPr>
            <a:lstStyle/>
            <a:p>
              <a:pPr defTabSz="7620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zh-TW" sz="2000" b="1" dirty="0">
                  <a:solidFill>
                    <a:srgbClr val="000099">
                      <a:lumMod val="75000"/>
                    </a:srgbClr>
                  </a:solidFill>
                  <a:latin typeface="Futura Bk BT" charset="0"/>
                  <a:ea typeface="新細明體" pitchFamily="18" charset="-120"/>
                  <a:cs typeface="Arial" charset="0"/>
                </a:rPr>
                <a:t>Remove solvent with air-syringe</a:t>
              </a:r>
              <a:endParaRPr lang="zh-TW" altLang="zh-TW" sz="2000" b="1" dirty="0">
                <a:solidFill>
                  <a:srgbClr val="000099">
                    <a:lumMod val="75000"/>
                  </a:srgbClr>
                </a:solidFill>
                <a:latin typeface="Futura Bk BT" charset="0"/>
                <a:ea typeface="新細明體" pitchFamily="18" charset="-120"/>
                <a:cs typeface="Arial" charset="0"/>
              </a:endParaRPr>
            </a:p>
          </p:txBody>
        </p:sp>
      </p:grpSp>
      <p:sp>
        <p:nvSpPr>
          <p:cNvPr id="143378" name="Text Box 18">
            <a:extLst>
              <a:ext uri="{FF2B5EF4-FFF2-40B4-BE49-F238E27FC236}">
                <a16:creationId xmlns:a16="http://schemas.microsoft.com/office/drawing/2014/main" id="{6CFD9073-B9F9-10A4-B4C2-E575F2E7D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1" y="3276600"/>
            <a:ext cx="3089275" cy="6159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b">
            <a:spAutoFit/>
          </a:bodyPr>
          <a:lstStyle/>
          <a:p>
            <a:pPr defTabSz="762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2000" b="1" dirty="0">
                <a:solidFill>
                  <a:srgbClr val="000099">
                    <a:lumMod val="75000"/>
                  </a:srgbClr>
                </a:solidFill>
                <a:latin typeface="Futura Bk BT" charset="0"/>
                <a:ea typeface="新細明體" pitchFamily="18" charset="-120"/>
                <a:cs typeface="Arial" charset="0"/>
              </a:rPr>
              <a:t>Apply ample amounts, leave undisturbed</a:t>
            </a:r>
            <a:endParaRPr lang="zh-TW" altLang="zh-TW" sz="2000" b="1" dirty="0">
              <a:solidFill>
                <a:srgbClr val="000099">
                  <a:lumMod val="75000"/>
                </a:srgbClr>
              </a:solidFill>
              <a:latin typeface="Futura Bk BT" charset="0"/>
              <a:ea typeface="新細明體" pitchFamily="18" charset="-120"/>
              <a:cs typeface="Arial" charset="0"/>
            </a:endParaRPr>
          </a:p>
        </p:txBody>
      </p:sp>
      <p:grpSp>
        <p:nvGrpSpPr>
          <p:cNvPr id="83973" name="Group 19">
            <a:extLst>
              <a:ext uri="{FF2B5EF4-FFF2-40B4-BE49-F238E27FC236}">
                <a16:creationId xmlns:a16="http://schemas.microsoft.com/office/drawing/2014/main" id="{0415D358-03FB-550E-32BB-11F6F0B470D1}"/>
              </a:ext>
            </a:extLst>
          </p:cNvPr>
          <p:cNvGrpSpPr>
            <a:grpSpLocks/>
          </p:cNvGrpSpPr>
          <p:nvPr/>
        </p:nvGrpSpPr>
        <p:grpSpPr bwMode="auto">
          <a:xfrm>
            <a:off x="2514601" y="3892551"/>
            <a:ext cx="3089275" cy="2771775"/>
            <a:chOff x="353" y="1795"/>
            <a:chExt cx="1588" cy="1492"/>
          </a:xfrm>
        </p:grpSpPr>
        <p:pic>
          <p:nvPicPr>
            <p:cNvPr id="83974" name="Picture 20" descr="ESX_Abb03">
              <a:extLst>
                <a:ext uri="{FF2B5EF4-FFF2-40B4-BE49-F238E27FC236}">
                  <a16:creationId xmlns:a16="http://schemas.microsoft.com/office/drawing/2014/main" id="{D522EF90-7FE4-9F92-3389-E37721FE38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" y="2101"/>
              <a:ext cx="1266" cy="1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3975" name="Group 21">
              <a:extLst>
                <a:ext uri="{FF2B5EF4-FFF2-40B4-BE49-F238E27FC236}">
                  <a16:creationId xmlns:a16="http://schemas.microsoft.com/office/drawing/2014/main" id="{393514B4-A3A4-1C12-5D0F-8199A624E3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13" y="1795"/>
              <a:ext cx="628" cy="626"/>
              <a:chOff x="3011" y="1173"/>
              <a:chExt cx="379" cy="386"/>
            </a:xfrm>
          </p:grpSpPr>
          <p:sp>
            <p:nvSpPr>
              <p:cNvPr id="83976" name="Oval 22">
                <a:extLst>
                  <a:ext uri="{FF2B5EF4-FFF2-40B4-BE49-F238E27FC236}">
                    <a16:creationId xmlns:a16="http://schemas.microsoft.com/office/drawing/2014/main" id="{FE2F1605-DE9C-7D3A-CDB0-C84D7C9498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1" y="1173"/>
                <a:ext cx="378" cy="380"/>
              </a:xfrm>
              <a:prstGeom prst="ellipse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3977" name="Freeform 23">
                <a:extLst>
                  <a:ext uri="{FF2B5EF4-FFF2-40B4-BE49-F238E27FC236}">
                    <a16:creationId xmlns:a16="http://schemas.microsoft.com/office/drawing/2014/main" id="{7BF3CC9C-0FB9-AC7A-7B7D-D48132C336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5" y="1176"/>
                <a:ext cx="195" cy="281"/>
              </a:xfrm>
              <a:custGeom>
                <a:avLst/>
                <a:gdLst>
                  <a:gd name="T0" fmla="*/ 0 w 195"/>
                  <a:gd name="T1" fmla="*/ 0 h 281"/>
                  <a:gd name="T2" fmla="*/ 0 w 195"/>
                  <a:gd name="T3" fmla="*/ 194 h 281"/>
                  <a:gd name="T4" fmla="*/ 171 w 195"/>
                  <a:gd name="T5" fmla="*/ 281 h 281"/>
                  <a:gd name="T6" fmla="*/ 189 w 195"/>
                  <a:gd name="T7" fmla="*/ 239 h 281"/>
                  <a:gd name="T8" fmla="*/ 195 w 195"/>
                  <a:gd name="T9" fmla="*/ 179 h 281"/>
                  <a:gd name="T10" fmla="*/ 186 w 195"/>
                  <a:gd name="T11" fmla="*/ 129 h 281"/>
                  <a:gd name="T12" fmla="*/ 165 w 195"/>
                  <a:gd name="T13" fmla="*/ 80 h 281"/>
                  <a:gd name="T14" fmla="*/ 134 w 195"/>
                  <a:gd name="T15" fmla="*/ 50 h 281"/>
                  <a:gd name="T16" fmla="*/ 111 w 195"/>
                  <a:gd name="T17" fmla="*/ 33 h 281"/>
                  <a:gd name="T18" fmla="*/ 92 w 195"/>
                  <a:gd name="T19" fmla="*/ 22 h 281"/>
                  <a:gd name="T20" fmla="*/ 67 w 195"/>
                  <a:gd name="T21" fmla="*/ 11 h 281"/>
                  <a:gd name="T22" fmla="*/ 42 w 195"/>
                  <a:gd name="T23" fmla="*/ 3 h 281"/>
                  <a:gd name="T24" fmla="*/ 11 w 195"/>
                  <a:gd name="T25" fmla="*/ 0 h 281"/>
                  <a:gd name="T26" fmla="*/ 0 w 195"/>
                  <a:gd name="T27" fmla="*/ 0 h 28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95"/>
                  <a:gd name="T43" fmla="*/ 0 h 281"/>
                  <a:gd name="T44" fmla="*/ 195 w 195"/>
                  <a:gd name="T45" fmla="*/ 281 h 28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95" h="281">
                    <a:moveTo>
                      <a:pt x="0" y="0"/>
                    </a:moveTo>
                    <a:lnTo>
                      <a:pt x="0" y="194"/>
                    </a:lnTo>
                    <a:lnTo>
                      <a:pt x="171" y="281"/>
                    </a:lnTo>
                    <a:lnTo>
                      <a:pt x="189" y="239"/>
                    </a:lnTo>
                    <a:lnTo>
                      <a:pt x="195" y="179"/>
                    </a:lnTo>
                    <a:lnTo>
                      <a:pt x="186" y="129"/>
                    </a:lnTo>
                    <a:lnTo>
                      <a:pt x="165" y="80"/>
                    </a:lnTo>
                    <a:lnTo>
                      <a:pt x="134" y="50"/>
                    </a:lnTo>
                    <a:lnTo>
                      <a:pt x="111" y="33"/>
                    </a:lnTo>
                    <a:lnTo>
                      <a:pt x="92" y="22"/>
                    </a:lnTo>
                    <a:lnTo>
                      <a:pt x="67" y="11"/>
                    </a:lnTo>
                    <a:lnTo>
                      <a:pt x="42" y="3"/>
                    </a:lnTo>
                    <a:lnTo>
                      <a:pt x="1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978" name="Freeform 24">
                <a:extLst>
                  <a:ext uri="{FF2B5EF4-FFF2-40B4-BE49-F238E27FC236}">
                    <a16:creationId xmlns:a16="http://schemas.microsoft.com/office/drawing/2014/main" id="{DAE26DCE-5879-F8AA-7146-5F8BDE3745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7" y="1368"/>
                <a:ext cx="171" cy="185"/>
              </a:xfrm>
              <a:custGeom>
                <a:avLst/>
                <a:gdLst>
                  <a:gd name="T0" fmla="*/ 3 w 171"/>
                  <a:gd name="T1" fmla="*/ 0 h 185"/>
                  <a:gd name="T2" fmla="*/ 171 w 171"/>
                  <a:gd name="T3" fmla="*/ 86 h 185"/>
                  <a:gd name="T4" fmla="*/ 148 w 171"/>
                  <a:gd name="T5" fmla="*/ 122 h 185"/>
                  <a:gd name="T6" fmla="*/ 115 w 171"/>
                  <a:gd name="T7" fmla="*/ 152 h 185"/>
                  <a:gd name="T8" fmla="*/ 84 w 171"/>
                  <a:gd name="T9" fmla="*/ 168 h 185"/>
                  <a:gd name="T10" fmla="*/ 52 w 171"/>
                  <a:gd name="T11" fmla="*/ 179 h 185"/>
                  <a:gd name="T12" fmla="*/ 24 w 171"/>
                  <a:gd name="T13" fmla="*/ 183 h 185"/>
                  <a:gd name="T14" fmla="*/ 0 w 171"/>
                  <a:gd name="T15" fmla="*/ 185 h 185"/>
                  <a:gd name="T16" fmla="*/ 3 w 171"/>
                  <a:gd name="T17" fmla="*/ 0 h 18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1"/>
                  <a:gd name="T28" fmla="*/ 0 h 185"/>
                  <a:gd name="T29" fmla="*/ 171 w 171"/>
                  <a:gd name="T30" fmla="*/ 185 h 18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1" h="185">
                    <a:moveTo>
                      <a:pt x="3" y="0"/>
                    </a:moveTo>
                    <a:lnTo>
                      <a:pt x="171" y="86"/>
                    </a:lnTo>
                    <a:lnTo>
                      <a:pt x="148" y="122"/>
                    </a:lnTo>
                    <a:lnTo>
                      <a:pt x="115" y="152"/>
                    </a:lnTo>
                    <a:lnTo>
                      <a:pt x="84" y="168"/>
                    </a:lnTo>
                    <a:lnTo>
                      <a:pt x="52" y="179"/>
                    </a:lnTo>
                    <a:lnTo>
                      <a:pt x="24" y="183"/>
                    </a:lnTo>
                    <a:lnTo>
                      <a:pt x="0" y="185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B2B2B2"/>
                  </a:gs>
                  <a:gs pos="100000">
                    <a:srgbClr val="CCCC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979" name="Oval 25">
                <a:extLst>
                  <a:ext uri="{FF2B5EF4-FFF2-40B4-BE49-F238E27FC236}">
                    <a16:creationId xmlns:a16="http://schemas.microsoft.com/office/drawing/2014/main" id="{23931BAF-294F-1800-C232-634ED26ACF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3" y="1176"/>
                <a:ext cx="377" cy="376"/>
              </a:xfrm>
              <a:prstGeom prst="ellipse">
                <a:avLst/>
              </a:prstGeom>
              <a:noFill/>
              <a:ln w="12700">
                <a:solidFill>
                  <a:srgbClr val="FAFD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3980" name="Rectangle 26">
                <a:extLst>
                  <a:ext uri="{FF2B5EF4-FFF2-40B4-BE49-F238E27FC236}">
                    <a16:creationId xmlns:a16="http://schemas.microsoft.com/office/drawing/2014/main" id="{B666C233-9EBF-2397-FDCF-8CD4200302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0" y="1221"/>
                <a:ext cx="263" cy="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defTabSz="7620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defTabSz="7620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defTabSz="7620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defTabSz="7620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defTabSz="7620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600" b="1">
                    <a:solidFill>
                      <a:srgbClr val="010199"/>
                    </a:solidFill>
                    <a:latin typeface="Futura Bk BT" charset="0"/>
                    <a:ea typeface="新細明體" panose="020B0604030504040204" pitchFamily="18" charset="-120"/>
                  </a:rPr>
                  <a:t>20 - 30</a:t>
                </a:r>
              </a:p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600" b="1">
                    <a:solidFill>
                      <a:srgbClr val="010199"/>
                    </a:solidFill>
                    <a:latin typeface="Futura Bk BT" charset="0"/>
                    <a:ea typeface="新細明體" panose="020B0604030504040204" pitchFamily="18" charset="-120"/>
                  </a:rPr>
                  <a:t> </a:t>
                </a:r>
                <a:r>
                  <a:rPr lang="en-US" altLang="zh-TW" sz="1600" b="1">
                    <a:solidFill>
                      <a:srgbClr val="010199"/>
                    </a:solidFill>
                    <a:latin typeface="Futura Bk BT" charset="0"/>
                    <a:ea typeface="新細明體" panose="020B0604030504040204" pitchFamily="18" charset="-120"/>
                  </a:rPr>
                  <a:t>sec.</a:t>
                </a:r>
                <a:endParaRPr lang="en-US" altLang="zh-TW" sz="1600">
                  <a:solidFill>
                    <a:srgbClr val="010199"/>
                  </a:solidFill>
                  <a:latin typeface="Futura Bk BT" charset="0"/>
                  <a:ea typeface="新細明體" panose="020B0604030504040204" pitchFamily="18" charset="-120"/>
                </a:endParaRPr>
              </a:p>
            </p:txBody>
          </p:sp>
          <p:sp>
            <p:nvSpPr>
              <p:cNvPr id="83981" name="Line 27">
                <a:extLst>
                  <a:ext uri="{FF2B5EF4-FFF2-40B4-BE49-F238E27FC236}">
                    <a16:creationId xmlns:a16="http://schemas.microsoft.com/office/drawing/2014/main" id="{1F41B3F1-B3A2-985B-5718-9F860FBE06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97" y="1368"/>
                <a:ext cx="0" cy="191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C5E0383-B16F-1B52-34EF-EF11B18B0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1" y="781050"/>
            <a:ext cx="6945313" cy="8270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chemeClr val="tx1"/>
                </a:solidFill>
                <a:cs typeface="Times New Roman" panose="02020603050405020304" pitchFamily="18" charset="0"/>
              </a:rPr>
              <a:t>Specific learning Objectives </a:t>
            </a:r>
            <a:endParaRPr lang="en-US" sz="2325" b="1" dirty="0"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BA49E56-FFB1-0D7D-D6E1-1E4D7D5A25F6}"/>
              </a:ext>
            </a:extLst>
          </p:cNvPr>
          <p:cNvGraphicFramePr>
            <a:graphicFrameLocks noGrp="1"/>
          </p:cNvGraphicFramePr>
          <p:nvPr/>
        </p:nvGraphicFramePr>
        <p:xfrm>
          <a:off x="3124200" y="2506663"/>
          <a:ext cx="9454222" cy="231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59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4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38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0520">
                <a:tc>
                  <a:txBody>
                    <a:bodyPr/>
                    <a:lstStyle/>
                    <a:p>
                      <a:r>
                        <a:rPr lang="en-US" sz="1400" dirty="0"/>
                        <a:t>Core areas* H</a:t>
                      </a:r>
                    </a:p>
                  </a:txBody>
                  <a:tcPr marL="68580" marR="68580" marT="34255" marB="34255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Domain</a:t>
                      </a:r>
                      <a:r>
                        <a:rPr lang="en-US" sz="1400" baseline="0" dirty="0"/>
                        <a:t> **</a:t>
                      </a:r>
                      <a:endParaRPr lang="en-US" sz="1400" dirty="0"/>
                    </a:p>
                  </a:txBody>
                  <a:tcPr marL="68580" marR="68580" marT="34255" marB="34255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Category #</a:t>
                      </a:r>
                    </a:p>
                  </a:txBody>
                  <a:tcPr marL="68580" marR="68580" marT="34255" marB="3425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513">
                <a:tc>
                  <a:txBody>
                    <a:bodyPr/>
                    <a:lstStyle/>
                    <a:p>
                      <a:r>
                        <a:rPr lang="en-US" sz="1400" dirty="0"/>
                        <a:t>Definition, indication, contraindication, composition, Classification</a:t>
                      </a:r>
                    </a:p>
                  </a:txBody>
                  <a:tcPr marL="68580" marR="68580" marT="34255" marB="34255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Cognitive</a:t>
                      </a:r>
                    </a:p>
                  </a:txBody>
                  <a:tcPr marL="68580" marR="68580" marT="34255" marB="34255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Must know </a:t>
                      </a:r>
                    </a:p>
                  </a:txBody>
                  <a:tcPr marL="68580" marR="68580" marT="34255" marB="3425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1847">
                <a:tc>
                  <a:txBody>
                    <a:bodyPr/>
                    <a:lstStyle/>
                    <a:p>
                      <a:r>
                        <a:rPr lang="en-US" sz="1400" dirty="0"/>
                        <a:t>Cavity preparation, clinical procedure, bonding agent</a:t>
                      </a:r>
                    </a:p>
                  </a:txBody>
                  <a:tcPr marL="68580" marR="68580" marT="34255" marB="34255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Psychomotor</a:t>
                      </a:r>
                    </a:p>
                  </a:txBody>
                  <a:tcPr marL="68580" marR="68580" marT="34255" marB="34255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Nice to know </a:t>
                      </a:r>
                    </a:p>
                  </a:txBody>
                  <a:tcPr marL="68580" marR="68580" marT="34255" marB="3425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520">
                <a:tc>
                  <a:txBody>
                    <a:bodyPr/>
                    <a:lstStyle/>
                    <a:p>
                      <a:r>
                        <a:rPr lang="en-US" sz="1400" dirty="0"/>
                        <a:t>Methods of polymerization</a:t>
                      </a:r>
                    </a:p>
                  </a:txBody>
                  <a:tcPr marL="68580" marR="68580" marT="34255" marB="34255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Affective </a:t>
                      </a:r>
                    </a:p>
                  </a:txBody>
                  <a:tcPr marL="68580" marR="68580" marT="34255" marB="34255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Desire to know </a:t>
                      </a:r>
                    </a:p>
                  </a:txBody>
                  <a:tcPr marL="68580" marR="68580" marT="34255" marB="3425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21" name="TextBox 2">
            <a:extLst>
              <a:ext uri="{FF2B5EF4-FFF2-40B4-BE49-F238E27FC236}">
                <a16:creationId xmlns:a16="http://schemas.microsoft.com/office/drawing/2014/main" id="{7A57D357-5A21-9823-D167-32EA60E95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1" y="5176839"/>
            <a:ext cx="6215063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14313" indent="-214313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*Subtopic of importance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**  Cognitive, Psychomotor   or Affective 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# Must know , Nice to know  &amp; Desire to know </a:t>
            </a:r>
          </a:p>
        </p:txBody>
      </p:sp>
      <p:sp>
        <p:nvSpPr>
          <p:cNvPr id="4122" name="Rectangle 3">
            <a:extLst>
              <a:ext uri="{FF2B5EF4-FFF2-40B4-BE49-F238E27FC236}">
                <a16:creationId xmlns:a16="http://schemas.microsoft.com/office/drawing/2014/main" id="{37056120-C0C1-48C5-5863-56AC81734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9575" y="2078039"/>
            <a:ext cx="73485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At the end of this presentation the learner is expected to know </a:t>
            </a:r>
            <a:endParaRPr kumimoji="0" lang="en-US" altLang="en-US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23" name="Slide Number Placeholder 4">
            <a:extLst>
              <a:ext uri="{FF2B5EF4-FFF2-40B4-BE49-F238E27FC236}">
                <a16:creationId xmlns:a16="http://schemas.microsoft.com/office/drawing/2014/main" id="{6D6843DF-D02A-65A2-B8C9-0A352D4CB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A4E8FB-6E6A-4352-88F5-DD422851C49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>
            <a:extLst>
              <a:ext uri="{FF2B5EF4-FFF2-40B4-BE49-F238E27FC236}">
                <a16:creationId xmlns:a16="http://schemas.microsoft.com/office/drawing/2014/main" id="{37F75CF5-A93A-4B6C-DB21-BB31BC1ED5B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52625" y="214313"/>
            <a:ext cx="8229600" cy="1143000"/>
          </a:xfr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</a:rPr>
              <a:t>On the basis of generations</a:t>
            </a:r>
          </a:p>
        </p:txBody>
      </p:sp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17763084-CE28-DC96-A2D5-CA60377BFDF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24000" y="1428750"/>
            <a:ext cx="9144000" cy="4389438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30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generation dentine bonding agents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endParaRPr lang="en-US" sz="30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sz="26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N-phenyl-glycine-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glycidyl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methacrylate ( NPG-GMA)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endParaRPr lang="en-US" sz="26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sz="26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as primer &amp; adhesion promoter between enamel/dentin &amp; resin.</a:t>
            </a:r>
          </a:p>
          <a:p>
            <a:pPr marL="457200" lvl="1" indent="0" eaLnBrk="1" hangingPunct="1">
              <a:buNone/>
              <a:defRPr/>
            </a:pPr>
            <a:endParaRPr lang="en-US" sz="26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sz="26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Bonding-- chelation            </a:t>
            </a:r>
          </a:p>
          <a:p>
            <a:pPr eaLnBrk="1" hangingPunct="1">
              <a:buFontTx/>
              <a:buNone/>
              <a:defRPr/>
            </a:pPr>
            <a:r>
              <a:rPr lang="en-US" sz="30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</a:p>
        </p:txBody>
      </p:sp>
      <p:pic>
        <p:nvPicPr>
          <p:cNvPr id="84996" name="Picture 2" descr="C:\Users\PranavP\Desktop\bon scan\scan0004.jpg">
            <a:extLst>
              <a:ext uri="{FF2B5EF4-FFF2-40B4-BE49-F238E27FC236}">
                <a16:creationId xmlns:a16="http://schemas.microsoft.com/office/drawing/2014/main" id="{7C3A7727-38FE-E939-18D4-4444DD77F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28" t="3543" r="3053" b="76042"/>
          <a:stretch>
            <a:fillRect/>
          </a:stretch>
        </p:blipFill>
        <p:spPr bwMode="auto">
          <a:xfrm>
            <a:off x="6394450" y="4000500"/>
            <a:ext cx="419735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>
            <a:extLst>
              <a:ext uri="{FF2B5EF4-FFF2-40B4-BE49-F238E27FC236}">
                <a16:creationId xmlns:a16="http://schemas.microsoft.com/office/drawing/2014/main" id="{2036C402-6E93-5ABB-6E44-0B7332C18BF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52625" y="285750"/>
            <a:ext cx="8229600" cy="1143000"/>
          </a:xfr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dirty="0">
                <a:solidFill>
                  <a:srgbClr val="FF0000"/>
                </a:solidFill>
              </a:rPr>
              <a:t>Disadvantages of 1</a:t>
            </a:r>
            <a:r>
              <a:rPr lang="en-US" baseline="30000" dirty="0">
                <a:solidFill>
                  <a:srgbClr val="FF0000"/>
                </a:solidFill>
              </a:rPr>
              <a:t>st</a:t>
            </a:r>
            <a:r>
              <a:rPr lang="en-US" dirty="0">
                <a:solidFill>
                  <a:srgbClr val="FF0000"/>
                </a:solidFill>
              </a:rPr>
              <a:t> generation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8C5FB-83C9-F1F6-5D03-59B19C6B037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981201" y="1524000"/>
            <a:ext cx="8258175" cy="4637088"/>
          </a:xfrm>
        </p:spPr>
        <p:txBody>
          <a:bodyPr>
            <a:normAutofit fontScale="92500"/>
          </a:bodyPr>
          <a:lstStyle/>
          <a:p>
            <a:pPr marL="273050" indent="-273050" eaLnBrk="1" hangingPunct="1">
              <a:lnSpc>
                <a:spcPct val="90000"/>
              </a:lnSpc>
              <a:buClr>
                <a:srgbClr val="8D89A4"/>
              </a:buClr>
              <a:buFont typeface="Wingdings 2" pitchFamily="18" charset="2"/>
              <a:buChar char=""/>
              <a:defRPr/>
            </a:pPr>
            <a:r>
              <a:rPr lang="en-US" sz="3000" dirty="0">
                <a:solidFill>
                  <a:schemeClr val="bg1">
                    <a:lumMod val="75000"/>
                  </a:schemeClr>
                </a:solidFill>
              </a:rPr>
              <a:t>Lack of adequate bond strength.</a:t>
            </a:r>
          </a:p>
          <a:p>
            <a:pPr marL="273050" indent="-273050" eaLnBrk="1" hangingPunct="1">
              <a:lnSpc>
                <a:spcPct val="90000"/>
              </a:lnSpc>
              <a:buClr>
                <a:srgbClr val="8D89A4"/>
              </a:buClr>
              <a:buFont typeface="Wingdings 2" pitchFamily="18" charset="2"/>
              <a:buChar char=""/>
              <a:defRPr/>
            </a:pPr>
            <a:endParaRPr lang="en-US" sz="3000" dirty="0">
              <a:solidFill>
                <a:schemeClr val="bg1">
                  <a:lumMod val="75000"/>
                </a:schemeClr>
              </a:solidFill>
            </a:endParaRPr>
          </a:p>
          <a:p>
            <a:pPr marL="273050" indent="-273050" eaLnBrk="1" hangingPunct="1">
              <a:lnSpc>
                <a:spcPct val="90000"/>
              </a:lnSpc>
              <a:buClr>
                <a:srgbClr val="8D89A4"/>
              </a:buClr>
              <a:buFont typeface="Wingdings 2" pitchFamily="18" charset="2"/>
              <a:buChar char=""/>
              <a:defRPr/>
            </a:pPr>
            <a:r>
              <a:rPr lang="en-US" sz="3000" dirty="0">
                <a:solidFill>
                  <a:schemeClr val="bg1">
                    <a:lumMod val="75000"/>
                  </a:schemeClr>
                </a:solidFill>
              </a:rPr>
              <a:t>As it is hydrophobic in nature, close adaptation to the hydrophilic dentine could not be achieved.</a:t>
            </a:r>
          </a:p>
          <a:p>
            <a:pPr marL="273050" indent="-273050" eaLnBrk="1" hangingPunct="1">
              <a:lnSpc>
                <a:spcPct val="90000"/>
              </a:lnSpc>
              <a:buClr>
                <a:srgbClr val="8D89A4"/>
              </a:buClr>
              <a:buFont typeface="Wingdings 2" pitchFamily="18" charset="2"/>
              <a:buChar char=""/>
              <a:defRPr/>
            </a:pPr>
            <a:endParaRPr lang="en-US" sz="3000" dirty="0">
              <a:solidFill>
                <a:schemeClr val="bg1">
                  <a:lumMod val="75000"/>
                </a:schemeClr>
              </a:solidFill>
            </a:endParaRPr>
          </a:p>
          <a:p>
            <a:pPr marL="273050" indent="-273050" eaLnBrk="1" hangingPunct="1">
              <a:lnSpc>
                <a:spcPct val="90000"/>
              </a:lnSpc>
              <a:buClr>
                <a:srgbClr val="8D89A4"/>
              </a:buClr>
              <a:buFont typeface="Wingdings 2" pitchFamily="18" charset="2"/>
              <a:buChar char=""/>
              <a:defRPr/>
            </a:pPr>
            <a:r>
              <a:rPr lang="en-US" sz="3000" dirty="0">
                <a:solidFill>
                  <a:schemeClr val="bg1">
                    <a:lumMod val="75000"/>
                  </a:schemeClr>
                </a:solidFill>
              </a:rPr>
              <a:t>Biocompatibility was not appropriate.</a:t>
            </a:r>
          </a:p>
          <a:p>
            <a:pPr marL="273050" indent="-273050" eaLnBrk="1" hangingPunct="1">
              <a:lnSpc>
                <a:spcPct val="90000"/>
              </a:lnSpc>
              <a:buClr>
                <a:srgbClr val="8D89A4"/>
              </a:buClr>
              <a:buFont typeface="Wingdings 2" pitchFamily="18" charset="2"/>
              <a:buChar char=""/>
              <a:defRPr/>
            </a:pPr>
            <a:endParaRPr lang="en-US" sz="3000" dirty="0">
              <a:solidFill>
                <a:schemeClr val="bg1">
                  <a:lumMod val="75000"/>
                </a:schemeClr>
              </a:solidFill>
            </a:endParaRPr>
          </a:p>
          <a:p>
            <a:pPr marL="273050" indent="-273050" eaLnBrk="1" hangingPunct="1">
              <a:lnSpc>
                <a:spcPct val="90000"/>
              </a:lnSpc>
              <a:buClr>
                <a:srgbClr val="8D89A4"/>
              </a:buClr>
              <a:buFont typeface="Wingdings 2" pitchFamily="18" charset="2"/>
              <a:buChar char=""/>
              <a:defRPr/>
            </a:pPr>
            <a:r>
              <a:rPr lang="en-US" sz="3000" dirty="0">
                <a:solidFill>
                  <a:schemeClr val="bg1">
                    <a:lumMod val="75000"/>
                  </a:schemeClr>
                </a:solidFill>
              </a:rPr>
              <a:t>Instability of NPG-GMA in solution.</a:t>
            </a:r>
          </a:p>
          <a:p>
            <a:pPr marL="273050" indent="-273050" eaLnBrk="1" hangingPunct="1">
              <a:lnSpc>
                <a:spcPct val="90000"/>
              </a:lnSpc>
              <a:buClr>
                <a:srgbClr val="8D89A4"/>
              </a:buClr>
              <a:buFont typeface="Wingdings 2" pitchFamily="18" charset="2"/>
              <a:buChar char=""/>
              <a:defRPr/>
            </a:pPr>
            <a:endParaRPr lang="en-US" sz="3000" dirty="0">
              <a:solidFill>
                <a:schemeClr val="bg1">
                  <a:lumMod val="75000"/>
                </a:schemeClr>
              </a:solidFill>
            </a:endParaRPr>
          </a:p>
          <a:p>
            <a:pPr marL="273050" indent="-273050" eaLnBrk="1" hangingPunct="1">
              <a:lnSpc>
                <a:spcPct val="90000"/>
              </a:lnSpc>
              <a:buClr>
                <a:srgbClr val="8D89A4"/>
              </a:buClr>
              <a:buFont typeface="Wingdings 2" pitchFamily="18" charset="2"/>
              <a:buChar char=""/>
              <a:defRPr/>
            </a:pPr>
            <a:r>
              <a:rPr lang="en-US" sz="3000" dirty="0">
                <a:solidFill>
                  <a:schemeClr val="bg1">
                    <a:lumMod val="75000"/>
                  </a:schemeClr>
                </a:solidFill>
              </a:rPr>
              <a:t>Bond strength to dentine only 2-3MPa.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>
            <a:extLst>
              <a:ext uri="{FF2B5EF4-FFF2-40B4-BE49-F238E27FC236}">
                <a16:creationId xmlns:a16="http://schemas.microsoft.com/office/drawing/2014/main" id="{58E820A9-8C9E-7877-7626-F48F46ACEBE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52625" y="0"/>
            <a:ext cx="8229600" cy="1143000"/>
          </a:xfr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i="1">
                <a:solidFill>
                  <a:srgbClr val="FF0000"/>
                </a:solidFill>
              </a:rPr>
              <a:t>         Second generation</a:t>
            </a:r>
          </a:p>
        </p:txBody>
      </p:sp>
      <p:sp>
        <p:nvSpPr>
          <p:cNvPr id="70659" name="Content Placeholder 2">
            <a:extLst>
              <a:ext uri="{FF2B5EF4-FFF2-40B4-BE49-F238E27FC236}">
                <a16:creationId xmlns:a16="http://schemas.microsoft.com/office/drawing/2014/main" id="{E9A3D758-9D1D-C351-8723-4DC2806F884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952625" y="1143000"/>
            <a:ext cx="8229600" cy="438943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Developed in the early 1980s.</a:t>
            </a:r>
          </a:p>
          <a:p>
            <a:pPr lvl="1" eaLnBrk="1" hangingPunct="1"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agents used were—</a:t>
            </a:r>
          </a:p>
          <a:p>
            <a:pPr lvl="1" eaLnBrk="1" hangingPunct="1">
              <a:defRPr/>
            </a:pP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BisGMA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or HEMA.</a:t>
            </a:r>
          </a:p>
          <a:p>
            <a:pPr lvl="1" eaLnBrk="1" hangingPunct="1">
              <a:defRPr/>
            </a:pP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Polyurethans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  <a:p>
            <a:pPr lvl="1" eaLnBrk="1" hangingPunct="1"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Bonding– ionic bond to calcium by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chlorophosphate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group</a:t>
            </a:r>
            <a:r>
              <a:rPr lang="en-US" dirty="0"/>
              <a:t>.</a:t>
            </a:r>
          </a:p>
          <a:p>
            <a:pPr lvl="1" eaLnBrk="1" hangingPunct="1"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E.g.</a:t>
            </a:r>
          </a:p>
          <a:p>
            <a:pPr lvl="1" eaLnBrk="1" hangingPunct="1">
              <a:buFontTx/>
              <a:buNone/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     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Clearfil,Scotch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bond,</a:t>
            </a:r>
          </a:p>
          <a:p>
            <a:pPr lvl="2" eaLnBrk="1" hangingPunct="1">
              <a:buFontTx/>
              <a:buNone/>
              <a:defRPr/>
            </a:pP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Prismal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universal bond.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buFontTx/>
              <a:buNone/>
              <a:defRPr/>
            </a:pPr>
            <a:endParaRPr lang="en-US" dirty="0"/>
          </a:p>
        </p:txBody>
      </p:sp>
      <p:pic>
        <p:nvPicPr>
          <p:cNvPr id="87044" name="Picture 2" descr="C:\Users\PranavP\Desktop\bon scan\scan0004.jpg">
            <a:extLst>
              <a:ext uri="{FF2B5EF4-FFF2-40B4-BE49-F238E27FC236}">
                <a16:creationId xmlns:a16="http://schemas.microsoft.com/office/drawing/2014/main" id="{8010E386-91E0-BA89-6DDC-CA34C870E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66" t="55208" r="5383" b="14583"/>
          <a:stretch>
            <a:fillRect/>
          </a:stretch>
        </p:blipFill>
        <p:spPr bwMode="auto">
          <a:xfrm>
            <a:off x="6629400" y="3810001"/>
            <a:ext cx="3733800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Content Placeholder 2">
            <a:extLst>
              <a:ext uri="{FF2B5EF4-FFF2-40B4-BE49-F238E27FC236}">
                <a16:creationId xmlns:a16="http://schemas.microsoft.com/office/drawing/2014/main" id="{154955D9-FF76-C3C8-2B96-FA49BA89DB1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905001" y="304801"/>
            <a:ext cx="8429625" cy="471487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algn="ctr" eaLnBrk="1" hangingPunct="1">
              <a:buFontTx/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DRAWBACKS :-</a:t>
            </a:r>
          </a:p>
          <a:p>
            <a:pPr algn="ctr" eaLnBrk="1" hangingPunct="1">
              <a:buFontTx/>
              <a:buNone/>
              <a:defRPr/>
            </a:pPr>
            <a:endParaRPr lang="en-US" b="1" dirty="0">
              <a:solidFill>
                <a:srgbClr val="FF0000"/>
              </a:solidFill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effectLst/>
              </a:rPr>
              <a:t>It is not possible to </a:t>
            </a:r>
            <a:r>
              <a:rPr lang="en-US" b="1" dirty="0" err="1">
                <a:solidFill>
                  <a:schemeClr val="bg1">
                    <a:lumMod val="75000"/>
                  </a:schemeClr>
                </a:solidFill>
                <a:effectLst/>
              </a:rPr>
              <a:t>achive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effectLst/>
              </a:rPr>
              <a:t> long lasting bond.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b="1" dirty="0">
              <a:solidFill>
                <a:schemeClr val="bg1">
                  <a:lumMod val="75000"/>
                </a:schemeClr>
              </a:solidFill>
              <a:effectLst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effectLst/>
              </a:rPr>
              <a:t>Biocompatibility was not appropriate.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b="1" dirty="0">
              <a:solidFill>
                <a:schemeClr val="bg1">
                  <a:lumMod val="75000"/>
                </a:schemeClr>
              </a:solidFill>
              <a:effectLst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effectLst/>
              </a:rPr>
              <a:t>Bond </a:t>
            </a:r>
            <a:r>
              <a:rPr lang="en-US" b="1" dirty="0" err="1">
                <a:solidFill>
                  <a:schemeClr val="bg1">
                    <a:lumMod val="75000"/>
                  </a:schemeClr>
                </a:solidFill>
                <a:effectLst/>
              </a:rPr>
              <a:t>strnegth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effectLst/>
              </a:rPr>
              <a:t> to dentin only 2.8 </a:t>
            </a:r>
            <a:r>
              <a:rPr lang="en-US" b="1" dirty="0" err="1">
                <a:solidFill>
                  <a:schemeClr val="bg1">
                    <a:lumMod val="75000"/>
                  </a:schemeClr>
                </a:solidFill>
                <a:effectLst/>
              </a:rPr>
              <a:t>MPa</a:t>
            </a:r>
            <a:endParaRPr lang="en-US" b="1" dirty="0">
              <a:solidFill>
                <a:schemeClr val="bg1">
                  <a:lumMod val="75000"/>
                </a:schemeClr>
              </a:solidFill>
              <a:effectLst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b="1" dirty="0"/>
          </a:p>
          <a:p>
            <a:pPr eaLnBrk="1" hangingPunct="1">
              <a:buFontTx/>
              <a:buNone/>
              <a:defRPr/>
            </a:pPr>
            <a:endParaRPr lang="en-US" b="1" dirty="0"/>
          </a:p>
          <a:p>
            <a:pPr eaLnBrk="1" hangingPunct="1">
              <a:buFont typeface="Arial" pitchFamily="34" charset="0"/>
              <a:buChar char="•"/>
              <a:defRPr/>
            </a:pPr>
            <a:endParaRPr lang="en-US" b="1" dirty="0"/>
          </a:p>
          <a:p>
            <a:pPr eaLnBrk="1" hangingPunct="1">
              <a:buFontTx/>
              <a:buNone/>
              <a:defRPr/>
            </a:pPr>
            <a:endParaRPr lang="en-US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>
            <a:extLst>
              <a:ext uri="{FF2B5EF4-FFF2-40B4-BE49-F238E27FC236}">
                <a16:creationId xmlns:a16="http://schemas.microsoft.com/office/drawing/2014/main" id="{758AEC21-3CCF-4350-9BFC-BD029BD4A38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1200" y="76200"/>
            <a:ext cx="8229600" cy="1143000"/>
          </a:xfr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i="1">
                <a:solidFill>
                  <a:srgbClr val="FF0000"/>
                </a:solidFill>
              </a:rPr>
              <a:t>            Third generation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DEF6B-1CAD-90B4-CF3C-80EBE6F4405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828800" y="1219200"/>
            <a:ext cx="8534400" cy="5410200"/>
          </a:xfrm>
        </p:spPr>
        <p:txBody>
          <a:bodyPr>
            <a:normAutofit lnSpcReduction="10000"/>
          </a:bodyPr>
          <a:lstStyle/>
          <a:p>
            <a:pPr marL="273050" indent="-273050" eaLnBrk="1" hangingPunct="1">
              <a:lnSpc>
                <a:spcPct val="80000"/>
              </a:lnSpc>
              <a:buClr>
                <a:srgbClr val="8D89A4"/>
              </a:buClr>
              <a:buFont typeface="Wingdings 2" pitchFamily="18" charset="2"/>
              <a:buChar char=""/>
              <a:defRPr/>
            </a:pPr>
            <a:r>
              <a:rPr lang="en-US" sz="26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generation dentin bonding agent requires either removal or modification of the smear layer.</a:t>
            </a:r>
          </a:p>
          <a:p>
            <a:pPr marL="273050" indent="-273050" eaLnBrk="1" hangingPunct="1">
              <a:lnSpc>
                <a:spcPct val="80000"/>
              </a:lnSpc>
              <a:buClr>
                <a:srgbClr val="8D89A4"/>
              </a:buClr>
              <a:buFont typeface="Wingdings 2" pitchFamily="18" charset="2"/>
              <a:buChar char=""/>
              <a:defRPr/>
            </a:pPr>
            <a:endParaRPr lang="en-US" sz="26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3050" indent="-273050" eaLnBrk="1" hangingPunct="1">
              <a:lnSpc>
                <a:spcPct val="80000"/>
              </a:lnSpc>
              <a:buClr>
                <a:srgbClr val="8D89A4"/>
              </a:buClr>
              <a:buFont typeface="Wingdings 2" pitchFamily="18" charset="2"/>
              <a:buChar char=""/>
              <a:defRPr/>
            </a:pPr>
            <a:endParaRPr lang="en-US" sz="26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3050" indent="-273050" eaLnBrk="1" hangingPunct="1">
              <a:lnSpc>
                <a:spcPct val="80000"/>
              </a:lnSpc>
              <a:buClr>
                <a:srgbClr val="8D89A4"/>
              </a:buClr>
              <a:buFont typeface="Wingdings 2" pitchFamily="18" charset="2"/>
              <a:buChar char=""/>
              <a:defRPr/>
            </a:pPr>
            <a:r>
              <a:rPr lang="en-US" sz="26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agents used a conditioning step on the dentin in conjunction with a bonding agent.</a:t>
            </a:r>
          </a:p>
          <a:p>
            <a:pPr marL="273050" indent="-273050" eaLnBrk="1" hangingPunct="1">
              <a:lnSpc>
                <a:spcPct val="80000"/>
              </a:lnSpc>
              <a:buClr>
                <a:srgbClr val="8D89A4"/>
              </a:buClr>
              <a:buFont typeface="Wingdings 2" pitchFamily="18" charset="2"/>
              <a:buChar char=""/>
              <a:defRPr/>
            </a:pPr>
            <a:endParaRPr lang="en-US" sz="26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3050" indent="-273050" eaLnBrk="1" hangingPunct="1">
              <a:lnSpc>
                <a:spcPct val="80000"/>
              </a:lnSpc>
              <a:buClr>
                <a:srgbClr val="8D89A4"/>
              </a:buClr>
              <a:buFont typeface="Wingdings 2" pitchFamily="18" charset="2"/>
              <a:buChar char=""/>
              <a:defRPr/>
            </a:pPr>
            <a:r>
              <a:rPr lang="en-US" sz="26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steps---</a:t>
            </a:r>
          </a:p>
          <a:p>
            <a:pPr marL="0" indent="0" eaLnBrk="1" hangingPunct="1">
              <a:lnSpc>
                <a:spcPct val="80000"/>
              </a:lnSpc>
              <a:buClr>
                <a:srgbClr val="8D89A4"/>
              </a:buClr>
              <a:buNone/>
              <a:defRPr/>
            </a:pPr>
            <a:endParaRPr lang="en-US" sz="26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73100" lvl="1" indent="-273050" eaLnBrk="1" hangingPunct="1">
              <a:lnSpc>
                <a:spcPct val="150000"/>
              </a:lnSpc>
              <a:buClr>
                <a:srgbClr val="8D89A4"/>
              </a:buClr>
              <a:buFont typeface="Franklin Gothic Book" pitchFamily="34" charset="0"/>
              <a:buAutoNum type="arabicPeriod"/>
              <a:defRPr/>
            </a:pPr>
            <a:r>
              <a:rPr lang="en-US" sz="2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conditioning.</a:t>
            </a:r>
          </a:p>
          <a:p>
            <a:pPr marL="673100" lvl="1" indent="-273050" eaLnBrk="1" hangingPunct="1">
              <a:lnSpc>
                <a:spcPct val="150000"/>
              </a:lnSpc>
              <a:buClr>
                <a:srgbClr val="8D89A4"/>
              </a:buClr>
              <a:buFont typeface="Franklin Gothic Book" pitchFamily="34" charset="0"/>
              <a:buAutoNum type="arabicPeriod"/>
              <a:defRPr/>
            </a:pPr>
            <a:r>
              <a:rPr lang="en-US" sz="2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Priming.</a:t>
            </a:r>
          </a:p>
          <a:p>
            <a:pPr marL="673100" lvl="1" indent="-273050" eaLnBrk="1" hangingPunct="1">
              <a:lnSpc>
                <a:spcPct val="150000"/>
              </a:lnSpc>
              <a:buClr>
                <a:srgbClr val="8D89A4"/>
              </a:buClr>
              <a:buFont typeface="Franklin Gothic Book" pitchFamily="34" charset="0"/>
              <a:buAutoNum type="arabicPeriod"/>
              <a:defRPr/>
            </a:pPr>
            <a:r>
              <a:rPr lang="en-US" sz="2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 of bonding agent.</a:t>
            </a:r>
          </a:p>
          <a:p>
            <a:pPr marL="273050" indent="-273050" eaLnBrk="1" hangingPunct="1">
              <a:lnSpc>
                <a:spcPct val="150000"/>
              </a:lnSpc>
              <a:buClr>
                <a:srgbClr val="8D89A4"/>
              </a:buClr>
              <a:buNone/>
              <a:defRPr/>
            </a:pPr>
            <a:r>
              <a:rPr lang="en-US" sz="26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47A0A-E6F4-B79C-CA13-3A77BC683F9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809750" y="152400"/>
            <a:ext cx="8643938" cy="6491288"/>
          </a:xfrm>
        </p:spPr>
        <p:txBody>
          <a:bodyPr>
            <a:normAutofit lnSpcReduction="10000"/>
          </a:bodyPr>
          <a:lstStyle/>
          <a:p>
            <a:pPr marL="273050" indent="-273050" algn="ctr" eaLnBrk="1" hangingPunct="1">
              <a:lnSpc>
                <a:spcPct val="90000"/>
              </a:lnSpc>
              <a:buClr>
                <a:srgbClr val="8D89A4"/>
              </a:buClr>
              <a:buNone/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Oxalate</a:t>
            </a:r>
          </a:p>
          <a:p>
            <a:pPr marL="273050" indent="-273050" algn="ctr" eaLnBrk="1" hangingPunct="1">
              <a:lnSpc>
                <a:spcPct val="90000"/>
              </a:lnSpc>
              <a:buClr>
                <a:srgbClr val="8D89A4"/>
              </a:buClr>
              <a:buNone/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273050" indent="-273050" eaLnBrk="1" hangingPunct="1">
              <a:lnSpc>
                <a:spcPct val="90000"/>
              </a:lnSpc>
              <a:buClr>
                <a:srgbClr val="8D89A4"/>
              </a:buClr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available 3</a:t>
            </a:r>
            <a:r>
              <a:rPr lang="en-US" sz="2800" baseline="300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generation dentin bonding system.</a:t>
            </a:r>
          </a:p>
          <a:p>
            <a:pPr marL="273050" indent="-273050" eaLnBrk="1" hangingPunct="1">
              <a:lnSpc>
                <a:spcPct val="90000"/>
              </a:lnSpc>
              <a:buClr>
                <a:srgbClr val="8D89A4"/>
              </a:buClr>
              <a:buFont typeface="Arial" pitchFamily="34" charset="0"/>
              <a:buChar char="•"/>
              <a:defRPr/>
            </a:pPr>
            <a:endParaRPr lang="en-US" sz="28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3050" indent="-273050" eaLnBrk="1" hangingPunct="1">
              <a:lnSpc>
                <a:spcPct val="90000"/>
              </a:lnSpc>
              <a:buClr>
                <a:srgbClr val="8D89A4"/>
              </a:buClr>
              <a:buFont typeface="Arial" pitchFamily="34" charset="0"/>
              <a:buChar char="•"/>
              <a:defRPr/>
            </a:pPr>
            <a:r>
              <a:rPr lang="en-US" sz="2800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Gluma</a:t>
            </a:r>
            <a:endParaRPr lang="en-US" sz="28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3050" indent="-273050" eaLnBrk="1" hangingPunct="1">
              <a:lnSpc>
                <a:spcPct val="90000"/>
              </a:lnSpc>
              <a:buClr>
                <a:srgbClr val="8D89A4"/>
              </a:buClr>
              <a:buFont typeface="Arial" pitchFamily="34" charset="0"/>
              <a:buChar char="•"/>
              <a:defRPr/>
            </a:pPr>
            <a:endParaRPr lang="en-US" sz="28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3050" indent="-273050" eaLnBrk="1" hangingPunct="1">
              <a:lnSpc>
                <a:spcPct val="90000"/>
              </a:lnSpc>
              <a:buClr>
                <a:srgbClr val="8D89A4"/>
              </a:buClr>
              <a:buFont typeface="Arial" pitchFamily="34" charset="0"/>
              <a:buChar char="•"/>
              <a:defRPr/>
            </a:pPr>
            <a:endParaRPr lang="en-US" sz="28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3050" indent="-273050" eaLnBrk="1" hangingPunct="1">
              <a:lnSpc>
                <a:spcPct val="90000"/>
              </a:lnSpc>
              <a:buClr>
                <a:srgbClr val="8D89A4"/>
              </a:buClr>
              <a:buFont typeface="Arial" pitchFamily="34" charset="0"/>
              <a:buChar char="•"/>
              <a:defRPr/>
            </a:pPr>
            <a:endParaRPr lang="en-US" sz="28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3050" indent="-273050" eaLnBrk="1" hangingPunct="1">
              <a:lnSpc>
                <a:spcPct val="90000"/>
              </a:lnSpc>
              <a:buClr>
                <a:srgbClr val="8D89A4"/>
              </a:buClr>
              <a:buNone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Scotchbond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273050" indent="-273050" eaLnBrk="1" hangingPunct="1">
              <a:lnSpc>
                <a:spcPct val="90000"/>
              </a:lnSpc>
              <a:buClr>
                <a:srgbClr val="8D89A4"/>
              </a:buClr>
              <a:buNone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</a:p>
          <a:p>
            <a:pPr marL="273050" indent="-273050" eaLnBrk="1" hangingPunct="1">
              <a:lnSpc>
                <a:spcPct val="90000"/>
              </a:lnSpc>
              <a:buClr>
                <a:srgbClr val="8D89A4"/>
              </a:buClr>
              <a:buNone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agents of this generations –</a:t>
            </a:r>
          </a:p>
          <a:p>
            <a:pPr marL="273050" indent="-273050" eaLnBrk="1" hangingPunct="1">
              <a:lnSpc>
                <a:spcPct val="90000"/>
              </a:lnSpc>
              <a:buClr>
                <a:srgbClr val="8D89A4"/>
              </a:buClr>
              <a:buNone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en-US" sz="2800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Xrbond,prisma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universal,clearfil,liner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solidFill>
                  <a:srgbClr val="F2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273050" indent="-273050" eaLnBrk="1" hangingPunct="1">
              <a:lnSpc>
                <a:spcPct val="90000"/>
              </a:lnSpc>
              <a:buClr>
                <a:srgbClr val="8D89A4"/>
              </a:buClr>
              <a:buNone/>
              <a:defRPr/>
            </a:pPr>
            <a:r>
              <a:rPr lang="en-US" sz="2800" dirty="0">
                <a:solidFill>
                  <a:srgbClr val="F2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</a:p>
        </p:txBody>
      </p:sp>
      <p:pic>
        <p:nvPicPr>
          <p:cNvPr id="90115" name="Picture 2" descr="F:\new bon images\GLUMA.jpg">
            <a:extLst>
              <a:ext uri="{FF2B5EF4-FFF2-40B4-BE49-F238E27FC236}">
                <a16:creationId xmlns:a16="http://schemas.microsoft.com/office/drawing/2014/main" id="{C53B5698-AE47-1850-7402-18ED30958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6" y="2214563"/>
            <a:ext cx="284797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00654-63B0-84F1-417B-D51C70AD41C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0" y="-76200"/>
            <a:ext cx="9144000" cy="1384300"/>
          </a:xfr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US" sz="3600" dirty="0">
                <a:solidFill>
                  <a:srgbClr val="FF0000"/>
                </a:solidFill>
              </a:rPr>
              <a:t>Drawbacks in third generation bonding agents</a:t>
            </a:r>
          </a:p>
        </p:txBody>
      </p:sp>
      <p:sp>
        <p:nvSpPr>
          <p:cNvPr id="74755" name="Content Placeholder 2">
            <a:extLst>
              <a:ext uri="{FF2B5EF4-FFF2-40B4-BE49-F238E27FC236}">
                <a16:creationId xmlns:a16="http://schemas.microsoft.com/office/drawing/2014/main" id="{A4BE65BB-C0E1-3046-5934-EE73D50BC51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981200" y="1447801"/>
            <a:ext cx="7467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Retention  decreases  with time.</a:t>
            </a:r>
          </a:p>
          <a:p>
            <a:pPr eaLnBrk="1" hangingPunct="1">
              <a:defRPr/>
            </a:pPr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The resin did not penetrate through the smear layer.</a:t>
            </a:r>
          </a:p>
          <a:p>
            <a:pPr eaLnBrk="1" hangingPunct="1">
              <a:defRPr/>
            </a:pPr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Increased chair side complexity.</a:t>
            </a:r>
          </a:p>
          <a:p>
            <a:pPr eaLnBrk="1" hangingPunct="1">
              <a:defRPr/>
            </a:pPr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More time consuming.</a:t>
            </a:r>
          </a:p>
          <a:p>
            <a:pPr eaLnBrk="1" hangingPunct="1">
              <a:defRPr/>
            </a:pPr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Technique  sensitive.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>
            <a:extLst>
              <a:ext uri="{FF2B5EF4-FFF2-40B4-BE49-F238E27FC236}">
                <a16:creationId xmlns:a16="http://schemas.microsoft.com/office/drawing/2014/main" id="{7459FBB1-2960-AA06-44AB-9CC734E1AA0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81188" y="285750"/>
            <a:ext cx="8229600" cy="1143000"/>
          </a:xfr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u="sng" dirty="0">
                <a:solidFill>
                  <a:srgbClr val="FF0000"/>
                </a:solidFill>
              </a:rPr>
              <a:t>Fourth generation </a:t>
            </a:r>
          </a:p>
        </p:txBody>
      </p:sp>
      <p:sp>
        <p:nvSpPr>
          <p:cNvPr id="75779" name="Content Placeholder 2">
            <a:extLst>
              <a:ext uri="{FF2B5EF4-FFF2-40B4-BE49-F238E27FC236}">
                <a16:creationId xmlns:a16="http://schemas.microsoft.com/office/drawing/2014/main" id="{601CE121-C52D-3DD1-85DA-A0E215410F5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981200" y="1500189"/>
            <a:ext cx="8229600" cy="521493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Based on concept of hybridization for attaining attachment.</a:t>
            </a: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92164" name="Picture 6">
            <a:extLst>
              <a:ext uri="{FF2B5EF4-FFF2-40B4-BE49-F238E27FC236}">
                <a16:creationId xmlns:a16="http://schemas.microsoft.com/office/drawing/2014/main" id="{D5866D49-5EAB-A423-2FBC-811FE2E73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7" t="15788" r="52849" b="26093"/>
          <a:stretch>
            <a:fillRect/>
          </a:stretch>
        </p:blipFill>
        <p:spPr bwMode="auto">
          <a:xfrm>
            <a:off x="2238376" y="2571751"/>
            <a:ext cx="690562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>
            <a:extLst>
              <a:ext uri="{FF2B5EF4-FFF2-40B4-BE49-F238E27FC236}">
                <a16:creationId xmlns:a16="http://schemas.microsoft.com/office/drawing/2014/main" id="{49AEF8A5-0A92-ACA9-3A79-C08AE4FE35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52625" y="76200"/>
            <a:ext cx="8229600" cy="1143000"/>
          </a:xfr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</a:rPr>
              <a:t>HYBRIDIZATION</a:t>
            </a:r>
          </a:p>
        </p:txBody>
      </p:sp>
      <p:sp>
        <p:nvSpPr>
          <p:cNvPr id="76803" name="Content Placeholder 2">
            <a:extLst>
              <a:ext uri="{FF2B5EF4-FFF2-40B4-BE49-F238E27FC236}">
                <a16:creationId xmlns:a16="http://schemas.microsoft.com/office/drawing/2014/main" id="{63CAA6F8-7DD6-AEBA-66F0-CC5D02C38E3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76400" y="1066801"/>
            <a:ext cx="88392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effectLst/>
              </a:rPr>
              <a:t>This concept was proposed by </a:t>
            </a:r>
            <a:r>
              <a:rPr lang="en-US" dirty="0">
                <a:solidFill>
                  <a:srgbClr val="FF0000"/>
                </a:solidFill>
                <a:effectLst/>
              </a:rPr>
              <a:t>Nakabayashi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effectLst/>
              </a:rPr>
              <a:t> in </a:t>
            </a:r>
            <a:r>
              <a:rPr lang="en-US" dirty="0">
                <a:solidFill>
                  <a:srgbClr val="FF0000"/>
                </a:solidFill>
                <a:effectLst/>
              </a:rPr>
              <a:t>1982.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effectLst/>
              </a:rPr>
              <a:t>The diffusion &amp; impregnation of resin into partially decalcified dentine followed by polymerization created a resin reinforced layer or HYBRID LAYER.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  <a:effectLst/>
              </a:rPr>
              <a:t>Definition :-</a:t>
            </a:r>
          </a:p>
          <a:p>
            <a:pPr eaLnBrk="1" hangingPunct="1">
              <a:buFontTx/>
              <a:buNone/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effectLst/>
              </a:rPr>
              <a:t>        The structure formed in the dental hard tissue by demineralization of the surface &amp; subsurface followed by infiltration of monomers &amp; subsequent polymerization</a:t>
            </a:r>
            <a:r>
              <a:rPr lang="en-US" dirty="0">
                <a:solidFill>
                  <a:srgbClr val="002060"/>
                </a:solidFill>
                <a:effectLst/>
              </a:rPr>
              <a:t>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>
            <a:extLst>
              <a:ext uri="{FF2B5EF4-FFF2-40B4-BE49-F238E27FC236}">
                <a16:creationId xmlns:a16="http://schemas.microsoft.com/office/drawing/2014/main" id="{43499916-A2CE-FC50-351B-B74E2F4AF01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28800" y="-152400"/>
            <a:ext cx="8229600" cy="1143000"/>
          </a:xfr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</a:rPr>
              <a:t>Advantages</a:t>
            </a:r>
          </a:p>
        </p:txBody>
      </p:sp>
      <p:sp>
        <p:nvSpPr>
          <p:cNvPr id="77827" name="Content Placeholder 2">
            <a:extLst>
              <a:ext uri="{FF2B5EF4-FFF2-40B4-BE49-F238E27FC236}">
                <a16:creationId xmlns:a16="http://schemas.microsoft.com/office/drawing/2014/main" id="{8A2FA9F7-A73D-5ABA-6188-20B27069903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76401" y="914400"/>
            <a:ext cx="8329613" cy="4637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effectLst/>
              </a:rPr>
              <a:t>Reduced technique sensitivity.</a:t>
            </a:r>
          </a:p>
          <a:p>
            <a:pPr eaLnBrk="1" hangingPunct="1">
              <a:defRPr/>
            </a:pPr>
            <a:endParaRPr lang="en-US" dirty="0">
              <a:solidFill>
                <a:schemeClr val="bg1">
                  <a:lumMod val="75000"/>
                </a:schemeClr>
              </a:solidFill>
              <a:effectLst/>
            </a:endParaRPr>
          </a:p>
          <a:p>
            <a:pPr eaLnBrk="1" hangingPunct="1"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effectLst/>
              </a:rPr>
              <a:t>Similar bond strengths to enamel &amp; dentin.</a:t>
            </a:r>
          </a:p>
          <a:p>
            <a:pPr eaLnBrk="1" hangingPunct="1">
              <a:defRPr/>
            </a:pPr>
            <a:endParaRPr lang="en-US" dirty="0">
              <a:solidFill>
                <a:schemeClr val="bg1">
                  <a:lumMod val="75000"/>
                </a:schemeClr>
              </a:solidFill>
              <a:effectLst/>
            </a:endParaRPr>
          </a:p>
          <a:p>
            <a:pPr eaLnBrk="1" hangingPunct="1"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effectLst/>
              </a:rPr>
              <a:t>No reduction in bond strength when applied to moist surface.</a:t>
            </a:r>
          </a:p>
          <a:p>
            <a:pPr eaLnBrk="1" hangingPunct="1">
              <a:defRPr/>
            </a:pPr>
            <a:endParaRPr lang="en-US" dirty="0">
              <a:solidFill>
                <a:schemeClr val="bg1">
                  <a:lumMod val="75000"/>
                </a:schemeClr>
              </a:solidFill>
              <a:effectLst/>
            </a:endParaRPr>
          </a:p>
          <a:p>
            <a:pPr eaLnBrk="1" hangingPunct="1"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effectLst/>
              </a:rPr>
              <a:t>Some systems can bond to mineralized   tissue, metal, amalgam,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effectLst/>
              </a:rPr>
              <a:t>porcelain,indirect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effectLst/>
              </a:rPr>
              <a:t> composite restorations.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95D60-8997-B3C4-6125-4AEC2E965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2603"/>
            <a:ext cx="10972800" cy="1384300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</a:rPr>
              <a:t>Table of Content 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CF05B-31EF-019F-AD65-F34A3DEB6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</a:rPr>
              <a:t>What are composites</a:t>
            </a:r>
          </a:p>
          <a:p>
            <a:pPr>
              <a:defRPr/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</a:rPr>
              <a:t>Definitions</a:t>
            </a:r>
          </a:p>
          <a:p>
            <a:pPr>
              <a:defRPr/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</a:rPr>
              <a:t>Indications  </a:t>
            </a:r>
          </a:p>
          <a:p>
            <a:pPr>
              <a:defRPr/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</a:rPr>
              <a:t>Contraindications</a:t>
            </a:r>
          </a:p>
          <a:p>
            <a:pPr>
              <a:defRPr/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</a:rPr>
              <a:t>Advantages </a:t>
            </a:r>
          </a:p>
          <a:p>
            <a:pPr>
              <a:defRPr/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</a:rPr>
              <a:t>Disadvantages of dental composites.</a:t>
            </a:r>
          </a:p>
          <a:p>
            <a:pPr>
              <a:defRPr/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</a:rPr>
              <a:t>Components of composites</a:t>
            </a:r>
          </a:p>
          <a:p>
            <a:pPr>
              <a:defRPr/>
            </a:pPr>
            <a:endParaRPr lang="en-US" sz="2400" dirty="0">
              <a:solidFill>
                <a:schemeClr val="accent4">
                  <a:lumMod val="10000"/>
                </a:schemeClr>
              </a:solidFill>
              <a:effectLst/>
            </a:endParaRPr>
          </a:p>
          <a:p>
            <a:pPr>
              <a:defRPr/>
            </a:pPr>
            <a:endParaRPr lang="en-US" sz="2400" dirty="0">
              <a:solidFill>
                <a:schemeClr val="accent4">
                  <a:lumMod val="1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>
            <a:extLst>
              <a:ext uri="{FF2B5EF4-FFF2-40B4-BE49-F238E27FC236}">
                <a16:creationId xmlns:a16="http://schemas.microsoft.com/office/drawing/2014/main" id="{B94840DC-96F2-31EE-E6B0-ED760F397850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</a:rPr>
              <a:t>e.g.</a:t>
            </a:r>
          </a:p>
        </p:txBody>
      </p:sp>
      <p:sp>
        <p:nvSpPr>
          <p:cNvPr id="78851" name="Content Placeholder 2">
            <a:extLst>
              <a:ext uri="{FF2B5EF4-FFF2-40B4-BE49-F238E27FC236}">
                <a16:creationId xmlns:a16="http://schemas.microsoft.com/office/drawing/2014/main" id="{EA9EBD0D-5838-F8F0-FA59-B25ADB4A0AC9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All-Bond-2</a:t>
            </a:r>
          </a:p>
        </p:txBody>
      </p:sp>
      <p:pic>
        <p:nvPicPr>
          <p:cNvPr id="95236" name="Picture 2" descr="F:\new bon images\AllBondAB.gif">
            <a:extLst>
              <a:ext uri="{FF2B5EF4-FFF2-40B4-BE49-F238E27FC236}">
                <a16:creationId xmlns:a16="http://schemas.microsoft.com/office/drawing/2014/main" id="{5C5FE1AB-9F81-687E-29B6-EF1055862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500063"/>
            <a:ext cx="27432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7" name="Rectangle 4">
            <a:extLst>
              <a:ext uri="{FF2B5EF4-FFF2-40B4-BE49-F238E27FC236}">
                <a16:creationId xmlns:a16="http://schemas.microsoft.com/office/drawing/2014/main" id="{0D2627B3-CC10-83F1-7717-FBC0950B1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6938" y="4214814"/>
            <a:ext cx="2360612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solidFill>
                  <a:srgbClr val="FF0000"/>
                </a:solidFill>
                <a:latin typeface="Constantia" panose="02030602050306030303" pitchFamily="18" charset="0"/>
              </a:rPr>
              <a:t>Clearfil Linear Bond 2</a:t>
            </a:r>
          </a:p>
        </p:txBody>
      </p:sp>
      <p:pic>
        <p:nvPicPr>
          <p:cNvPr id="95238" name="Picture 3" descr="F:\new bon images\d110258_big.gif">
            <a:extLst>
              <a:ext uri="{FF2B5EF4-FFF2-40B4-BE49-F238E27FC236}">
                <a16:creationId xmlns:a16="http://schemas.microsoft.com/office/drawing/2014/main" id="{8D24A104-CEC0-E086-52D0-AAFAF18F6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13333" r="51250" b="11667"/>
          <a:stretch>
            <a:fillRect/>
          </a:stretch>
        </p:blipFill>
        <p:spPr bwMode="auto">
          <a:xfrm>
            <a:off x="5453063" y="3500439"/>
            <a:ext cx="2500312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>
            <a:extLst>
              <a:ext uri="{FF2B5EF4-FFF2-40B4-BE49-F238E27FC236}">
                <a16:creationId xmlns:a16="http://schemas.microsoft.com/office/drawing/2014/main" id="{BE452D39-C15C-095C-1C15-CA972D8344C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52625" y="0"/>
            <a:ext cx="8229600" cy="1143000"/>
          </a:xfr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i="1">
                <a:solidFill>
                  <a:srgbClr val="FF0000"/>
                </a:solidFill>
              </a:rPr>
              <a:t>             Fifth generation</a:t>
            </a:r>
          </a:p>
        </p:txBody>
      </p:sp>
      <p:sp>
        <p:nvSpPr>
          <p:cNvPr id="79875" name="Content Placeholder 2">
            <a:extLst>
              <a:ext uri="{FF2B5EF4-FFF2-40B4-BE49-F238E27FC236}">
                <a16:creationId xmlns:a16="http://schemas.microsoft.com/office/drawing/2014/main" id="{901EC3DF-415C-DCBE-45EE-D8C35CFA092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738314" y="1066801"/>
            <a:ext cx="8715375" cy="4779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effectLst/>
              </a:rPr>
              <a:t>This generation also based on concept of hybridization &amp; rely on the wet bonding technique.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effectLst/>
              </a:rPr>
              <a:t>One component resin. (priming &amp; bonding steps combined)</a:t>
            </a:r>
          </a:p>
        </p:txBody>
      </p:sp>
      <p:pic>
        <p:nvPicPr>
          <p:cNvPr id="96260" name="Picture 2" descr="C:\Users\PranavP\Desktop\bon scan\scan0006.jpg">
            <a:extLst>
              <a:ext uri="{FF2B5EF4-FFF2-40B4-BE49-F238E27FC236}">
                <a16:creationId xmlns:a16="http://schemas.microsoft.com/office/drawing/2014/main" id="{CCD00030-76A8-76B1-6220-6C06D0080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9" t="5486" r="17386" b="10217"/>
          <a:stretch>
            <a:fillRect/>
          </a:stretch>
        </p:blipFill>
        <p:spPr bwMode="auto">
          <a:xfrm>
            <a:off x="3595689" y="3643314"/>
            <a:ext cx="5741987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>
            <a:extLst>
              <a:ext uri="{FF2B5EF4-FFF2-40B4-BE49-F238E27FC236}">
                <a16:creationId xmlns:a16="http://schemas.microsoft.com/office/drawing/2014/main" id="{410B3EB4-C605-DFDA-541E-88EC5AEC86A6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</a:rPr>
              <a:t>e.g.</a:t>
            </a:r>
          </a:p>
        </p:txBody>
      </p:sp>
      <p:sp>
        <p:nvSpPr>
          <p:cNvPr id="80899" name="Content Placeholder 2">
            <a:extLst>
              <a:ext uri="{FF2B5EF4-FFF2-40B4-BE49-F238E27FC236}">
                <a16:creationId xmlns:a16="http://schemas.microsoft.com/office/drawing/2014/main" id="{147B1A64-D16E-73E0-7B38-91A27EDCF350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Prime &amp; Bond</a:t>
            </a:r>
          </a:p>
          <a:p>
            <a:pPr eaLnBrk="1" hangingPunct="1">
              <a:defRPr/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Single bond</a:t>
            </a:r>
          </a:p>
          <a:p>
            <a:pPr eaLnBrk="1" hangingPunct="1">
              <a:defRPr/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97284" name="Picture 1" descr="F:\primeandbondnt634352-6.jpg">
            <a:extLst>
              <a:ext uri="{FF2B5EF4-FFF2-40B4-BE49-F238E27FC236}">
                <a16:creationId xmlns:a16="http://schemas.microsoft.com/office/drawing/2014/main" id="{29DB59A1-C418-E0E4-34C4-234DE2666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4" y="1285876"/>
            <a:ext cx="242887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5" name="Picture 2" descr="F:\AutoRun\bon phots\single bond.jpg">
            <a:extLst>
              <a:ext uri="{FF2B5EF4-FFF2-40B4-BE49-F238E27FC236}">
                <a16:creationId xmlns:a16="http://schemas.microsoft.com/office/drawing/2014/main" id="{F52C51DC-A731-F20C-CB79-1193808B2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0"/>
          <a:stretch>
            <a:fillRect/>
          </a:stretch>
        </p:blipFill>
        <p:spPr bwMode="auto">
          <a:xfrm>
            <a:off x="5305426" y="3929063"/>
            <a:ext cx="3000375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>
            <a:extLst>
              <a:ext uri="{FF2B5EF4-FFF2-40B4-BE49-F238E27FC236}">
                <a16:creationId xmlns:a16="http://schemas.microsoft.com/office/drawing/2014/main" id="{4422D11B-83C2-79EA-B0DE-1A43E769EA7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52625" y="357188"/>
            <a:ext cx="8229600" cy="1143000"/>
          </a:xfr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i="1">
                <a:solidFill>
                  <a:srgbClr val="FF0000"/>
                </a:solidFill>
              </a:rPr>
              <a:t>Advantages of fifth generation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BF86C-633C-0258-113B-7BB662113EE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952626" y="1857376"/>
            <a:ext cx="8215313" cy="4714875"/>
          </a:xfrm>
        </p:spPr>
        <p:txBody>
          <a:bodyPr>
            <a:normAutofit lnSpcReduction="10000"/>
          </a:bodyPr>
          <a:lstStyle/>
          <a:p>
            <a:pPr marL="273050" indent="-273050" eaLnBrk="1" hangingPunct="1">
              <a:lnSpc>
                <a:spcPct val="80000"/>
              </a:lnSpc>
              <a:buClr>
                <a:srgbClr val="8D89A4"/>
              </a:buClr>
              <a:buFont typeface="Wingdings 2" pitchFamily="18" charset="2"/>
              <a:buChar char=""/>
              <a:defRPr/>
            </a:pPr>
            <a:r>
              <a:rPr lang="en-US" sz="3000" dirty="0">
                <a:solidFill>
                  <a:schemeClr val="bg1">
                    <a:lumMod val="75000"/>
                  </a:schemeClr>
                </a:solidFill>
                <a:effectLst/>
              </a:rPr>
              <a:t>One step.</a:t>
            </a:r>
          </a:p>
          <a:p>
            <a:pPr marL="273050" indent="-273050" eaLnBrk="1" hangingPunct="1">
              <a:lnSpc>
                <a:spcPct val="80000"/>
              </a:lnSpc>
              <a:buClr>
                <a:srgbClr val="8D89A4"/>
              </a:buClr>
              <a:buFont typeface="Wingdings 2" pitchFamily="18" charset="2"/>
              <a:buChar char=""/>
              <a:defRPr/>
            </a:pPr>
            <a:endParaRPr lang="en-US" sz="3000" dirty="0">
              <a:solidFill>
                <a:schemeClr val="bg1">
                  <a:lumMod val="75000"/>
                </a:schemeClr>
              </a:solidFill>
              <a:effectLst/>
            </a:endParaRPr>
          </a:p>
          <a:p>
            <a:pPr marL="273050" indent="-273050" eaLnBrk="1" hangingPunct="1">
              <a:lnSpc>
                <a:spcPct val="80000"/>
              </a:lnSpc>
              <a:buClr>
                <a:srgbClr val="8D89A4"/>
              </a:buClr>
              <a:buFont typeface="Wingdings 2" pitchFamily="18" charset="2"/>
              <a:buChar char=""/>
              <a:defRPr/>
            </a:pPr>
            <a:r>
              <a:rPr lang="en-US" sz="3000" dirty="0">
                <a:solidFill>
                  <a:schemeClr val="bg1">
                    <a:lumMod val="75000"/>
                  </a:schemeClr>
                </a:solidFill>
                <a:effectLst/>
              </a:rPr>
              <a:t>Post operative sensitivity is rare.</a:t>
            </a:r>
          </a:p>
          <a:p>
            <a:pPr marL="273050" indent="-273050" eaLnBrk="1" hangingPunct="1">
              <a:lnSpc>
                <a:spcPct val="80000"/>
              </a:lnSpc>
              <a:buClr>
                <a:srgbClr val="8D89A4"/>
              </a:buClr>
              <a:buFont typeface="Wingdings 2" pitchFamily="18" charset="2"/>
              <a:buChar char=""/>
              <a:defRPr/>
            </a:pPr>
            <a:endParaRPr lang="en-US" sz="3000" dirty="0">
              <a:solidFill>
                <a:schemeClr val="bg1">
                  <a:lumMod val="75000"/>
                </a:schemeClr>
              </a:solidFill>
              <a:effectLst/>
            </a:endParaRPr>
          </a:p>
          <a:p>
            <a:pPr marL="273050" indent="-273050" eaLnBrk="1" hangingPunct="1">
              <a:lnSpc>
                <a:spcPct val="80000"/>
              </a:lnSpc>
              <a:buClr>
                <a:srgbClr val="8D89A4"/>
              </a:buClr>
              <a:buFont typeface="Wingdings 2" pitchFamily="18" charset="2"/>
              <a:buChar char=""/>
              <a:defRPr/>
            </a:pPr>
            <a:r>
              <a:rPr lang="en-US" sz="3000" dirty="0">
                <a:solidFill>
                  <a:schemeClr val="bg1">
                    <a:lumMod val="75000"/>
                  </a:schemeClr>
                </a:solidFill>
                <a:effectLst/>
              </a:rPr>
              <a:t>Improved marginal integrity.</a:t>
            </a:r>
          </a:p>
          <a:p>
            <a:pPr marL="273050" indent="-273050" eaLnBrk="1" hangingPunct="1">
              <a:lnSpc>
                <a:spcPct val="80000"/>
              </a:lnSpc>
              <a:buClr>
                <a:srgbClr val="8D89A4"/>
              </a:buClr>
              <a:buFont typeface="Wingdings 2" pitchFamily="18" charset="2"/>
              <a:buChar char=""/>
              <a:defRPr/>
            </a:pPr>
            <a:endParaRPr lang="en-US" sz="3000" dirty="0">
              <a:solidFill>
                <a:schemeClr val="bg1">
                  <a:lumMod val="75000"/>
                </a:schemeClr>
              </a:solidFill>
              <a:effectLst/>
            </a:endParaRPr>
          </a:p>
          <a:p>
            <a:pPr marL="273050" indent="-273050" eaLnBrk="1" hangingPunct="1">
              <a:lnSpc>
                <a:spcPct val="80000"/>
              </a:lnSpc>
              <a:buClr>
                <a:srgbClr val="8D89A4"/>
              </a:buClr>
              <a:buFont typeface="Wingdings 2" pitchFamily="18" charset="2"/>
              <a:buChar char=""/>
              <a:defRPr/>
            </a:pP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effectLst/>
              </a:rPr>
              <a:t>Combintion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effectLst/>
              </a:rPr>
              <a:t> of etching &amp; priming steps decreases the working time.</a:t>
            </a:r>
          </a:p>
          <a:p>
            <a:pPr marL="273050" indent="-273050" eaLnBrk="1" hangingPunct="1">
              <a:lnSpc>
                <a:spcPct val="80000"/>
              </a:lnSpc>
              <a:buClr>
                <a:srgbClr val="8D89A4"/>
              </a:buClr>
              <a:buFont typeface="Wingdings 2" pitchFamily="18" charset="2"/>
              <a:buChar char=""/>
              <a:defRPr/>
            </a:pPr>
            <a:endParaRPr lang="en-US" sz="3000" dirty="0">
              <a:solidFill>
                <a:schemeClr val="bg1">
                  <a:lumMod val="75000"/>
                </a:schemeClr>
              </a:solidFill>
              <a:effectLst/>
            </a:endParaRPr>
          </a:p>
          <a:p>
            <a:pPr marL="273050" indent="-273050" eaLnBrk="1" hangingPunct="1">
              <a:lnSpc>
                <a:spcPct val="80000"/>
              </a:lnSpc>
              <a:buClr>
                <a:srgbClr val="8D89A4"/>
              </a:buClr>
              <a:buFont typeface="Wingdings 2" pitchFamily="18" charset="2"/>
              <a:buChar char=""/>
              <a:defRPr/>
            </a:pPr>
            <a:r>
              <a:rPr lang="en-US" sz="3000" dirty="0">
                <a:solidFill>
                  <a:schemeClr val="bg1">
                    <a:lumMod val="75000"/>
                  </a:schemeClr>
                </a:solidFill>
                <a:effectLst/>
              </a:rPr>
              <a:t>Elimination of washing out of the acidic gel, therefore elimination of risk of collagen collapse.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>
            <a:extLst>
              <a:ext uri="{FF2B5EF4-FFF2-40B4-BE49-F238E27FC236}">
                <a16:creationId xmlns:a16="http://schemas.microsoft.com/office/drawing/2014/main" id="{BA0AF06B-9116-5CA1-0099-7CD075310F9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52600" y="-76200"/>
            <a:ext cx="8229600" cy="1143000"/>
          </a:xfr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i="1" dirty="0">
                <a:solidFill>
                  <a:srgbClr val="FF0000"/>
                </a:solidFill>
              </a:rPr>
              <a:t>Sixth generation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193CD-B5D9-2D48-B3C7-65AE9B140F5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771650" y="1066800"/>
            <a:ext cx="8286750" cy="5214938"/>
          </a:xfrm>
        </p:spPr>
        <p:txBody>
          <a:bodyPr>
            <a:normAutofit/>
          </a:bodyPr>
          <a:lstStyle/>
          <a:p>
            <a:pPr marL="273050" indent="-273050" eaLnBrk="1" hangingPunct="1">
              <a:lnSpc>
                <a:spcPct val="90000"/>
              </a:lnSpc>
              <a:buClr>
                <a:srgbClr val="8D89A4"/>
              </a:buClr>
              <a:buFont typeface="Wingdings 2" pitchFamily="18" charset="2"/>
              <a:buChar char=""/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effectLst/>
              </a:rPr>
              <a:t>All three components,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effectLst/>
              </a:rPr>
              <a:t>etchant,primer,adhesive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effectLst/>
              </a:rPr>
              <a:t> resin in a single solution.</a:t>
            </a:r>
          </a:p>
          <a:p>
            <a:pPr marL="273050" indent="-273050" eaLnBrk="1" hangingPunct="1">
              <a:lnSpc>
                <a:spcPct val="90000"/>
              </a:lnSpc>
              <a:buClr>
                <a:srgbClr val="8D89A4"/>
              </a:buClr>
              <a:buFont typeface="Wingdings 2" pitchFamily="18" charset="2"/>
              <a:buChar char=""/>
              <a:defRPr/>
            </a:pPr>
            <a:endParaRPr lang="en-US" dirty="0">
              <a:solidFill>
                <a:schemeClr val="bg1">
                  <a:lumMod val="75000"/>
                </a:schemeClr>
              </a:solidFill>
              <a:effectLst/>
            </a:endParaRPr>
          </a:p>
          <a:p>
            <a:pPr marL="273050" indent="-273050" eaLnBrk="1" hangingPunct="1">
              <a:lnSpc>
                <a:spcPct val="90000"/>
              </a:lnSpc>
              <a:buClr>
                <a:srgbClr val="8D89A4"/>
              </a:buClr>
              <a:buFont typeface="Wingdings 2" pitchFamily="18" charset="2"/>
              <a:buChar char=""/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effectLst/>
              </a:rPr>
              <a:t>Show less bond strength to enamel as compared to dentin.</a:t>
            </a:r>
          </a:p>
          <a:p>
            <a:pPr marL="273050" indent="-273050" eaLnBrk="1" hangingPunct="1">
              <a:lnSpc>
                <a:spcPct val="90000"/>
              </a:lnSpc>
              <a:buClr>
                <a:srgbClr val="8D89A4"/>
              </a:buClr>
              <a:buFont typeface="Wingdings 2" pitchFamily="18" charset="2"/>
              <a:buChar char=""/>
              <a:defRPr/>
            </a:pPr>
            <a:endParaRPr lang="en-US" dirty="0">
              <a:effectLst/>
            </a:endParaRPr>
          </a:p>
          <a:p>
            <a:pPr marL="273050" indent="-273050" eaLnBrk="1" hangingPunct="1">
              <a:lnSpc>
                <a:spcPct val="90000"/>
              </a:lnSpc>
              <a:buClr>
                <a:srgbClr val="8D89A4"/>
              </a:buClr>
              <a:buFont typeface="Wingdings 2" pitchFamily="18" charset="2"/>
              <a:buChar char=""/>
              <a:defRPr/>
            </a:pPr>
            <a:r>
              <a:rPr lang="en-US" dirty="0">
                <a:solidFill>
                  <a:srgbClr val="FF0000"/>
                </a:solidFill>
                <a:effectLst/>
              </a:rPr>
              <a:t>TWO TYPES</a:t>
            </a:r>
          </a:p>
          <a:p>
            <a:pPr marL="273050" indent="-273050" eaLnBrk="1" hangingPunct="1">
              <a:lnSpc>
                <a:spcPct val="90000"/>
              </a:lnSpc>
              <a:buClr>
                <a:srgbClr val="8D89A4"/>
              </a:buClr>
              <a:buNone/>
              <a:defRPr/>
            </a:pPr>
            <a:r>
              <a:rPr lang="en-US" dirty="0">
                <a:effectLst/>
              </a:rPr>
              <a:t>  </a:t>
            </a:r>
            <a:r>
              <a:rPr lang="en-US" dirty="0">
                <a:solidFill>
                  <a:srgbClr val="FF0000"/>
                </a:solidFill>
                <a:effectLst/>
              </a:rPr>
              <a:t>Type 1</a:t>
            </a:r>
            <a:r>
              <a:rPr lang="en-US" dirty="0">
                <a:effectLst/>
              </a:rPr>
              <a:t>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effectLst/>
              </a:rPr>
              <a:t>– self etching primer &amp; adhesive                     </a:t>
            </a:r>
            <a:r>
              <a:rPr lang="en-US" dirty="0">
                <a:solidFill>
                  <a:srgbClr val="FF0000"/>
                </a:solidFill>
                <a:effectLst/>
              </a:rPr>
              <a:t>Type 2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effectLst/>
              </a:rPr>
              <a:t> – self etching adhesive</a:t>
            </a:r>
            <a:r>
              <a:rPr lang="en-US" dirty="0">
                <a:effectLst/>
              </a:rPr>
              <a:t>.</a:t>
            </a:r>
          </a:p>
          <a:p>
            <a:pPr marL="273050" indent="-273050" eaLnBrk="1" hangingPunct="1">
              <a:lnSpc>
                <a:spcPct val="90000"/>
              </a:lnSpc>
              <a:buClr>
                <a:srgbClr val="8D89A4"/>
              </a:buClr>
              <a:buFont typeface="Wingdings 2" pitchFamily="18" charset="2"/>
              <a:buChar char=""/>
              <a:defRPr/>
            </a:pPr>
            <a:endParaRPr lang="en-US" dirty="0">
              <a:effectLst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88F2A-62D9-E7AB-4B05-6BD537B210D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738314" y="1000125"/>
            <a:ext cx="8643937" cy="5715000"/>
          </a:xfrm>
        </p:spPr>
        <p:txBody>
          <a:bodyPr>
            <a:normAutofit/>
          </a:bodyPr>
          <a:lstStyle/>
          <a:p>
            <a:pPr marL="273050" indent="-273050" eaLnBrk="1" hangingPunct="1">
              <a:buClr>
                <a:srgbClr val="8D89A4"/>
              </a:buClr>
              <a:buFont typeface="Wingdings" pitchFamily="2" charset="2"/>
              <a:buChar char="q"/>
              <a:defRPr/>
            </a:pPr>
            <a:r>
              <a:rPr lang="en-US" dirty="0">
                <a:solidFill>
                  <a:srgbClr val="FF0000"/>
                </a:solidFill>
              </a:rPr>
              <a:t>  Type 1  (self-etching primer &amp; adhesive)</a:t>
            </a:r>
          </a:p>
          <a:p>
            <a:pPr marL="273050" indent="-273050" eaLnBrk="1" hangingPunct="1">
              <a:buClr>
                <a:srgbClr val="8D89A4"/>
              </a:buClr>
              <a:buNone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273050" indent="-273050" eaLnBrk="1" hangingPunct="1">
              <a:buClr>
                <a:srgbClr val="8D89A4"/>
              </a:buClr>
              <a:buFont typeface="Wingdings" pitchFamily="2" charset="2"/>
              <a:buChar char="Ø"/>
              <a:defRPr/>
            </a:pP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Two bottles,  Liquid 1(acidic primer)</a:t>
            </a:r>
          </a:p>
          <a:p>
            <a:pPr marL="273050" indent="-273050" eaLnBrk="1" hangingPunct="1">
              <a:buClr>
                <a:srgbClr val="8D89A4"/>
              </a:buClr>
              <a:buNone/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                       Liquid 2(adhesive)</a:t>
            </a:r>
          </a:p>
          <a:p>
            <a:pPr marL="273050" indent="-273050" eaLnBrk="1" hangingPunct="1">
              <a:buClr>
                <a:srgbClr val="8D89A4"/>
              </a:buClr>
              <a:buNone/>
              <a:defRPr/>
            </a:pPr>
            <a:r>
              <a:rPr lang="en-US" dirty="0" err="1">
                <a:solidFill>
                  <a:srgbClr val="FF0000"/>
                </a:solidFill>
              </a:rPr>
              <a:t>e.g.Nano</a:t>
            </a:r>
            <a:r>
              <a:rPr lang="en-US" dirty="0">
                <a:solidFill>
                  <a:srgbClr val="FF0000"/>
                </a:solidFill>
              </a:rPr>
              <a:t> Bond,0ptibond,Prompt L-pop</a:t>
            </a:r>
          </a:p>
          <a:p>
            <a:pPr marL="273050" indent="-273050" eaLnBrk="1" hangingPunct="1">
              <a:buClr>
                <a:srgbClr val="8D89A4"/>
              </a:buClr>
              <a:buNone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273050" indent="-273050" eaLnBrk="1" hangingPunct="1">
              <a:buClr>
                <a:srgbClr val="8D89A4"/>
              </a:buClr>
              <a:buNone/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0355" name="Picture 1" descr="F:\AIObottleKit-1500x1500.jpg">
            <a:extLst>
              <a:ext uri="{FF2B5EF4-FFF2-40B4-BE49-F238E27FC236}">
                <a16:creationId xmlns:a16="http://schemas.microsoft.com/office/drawing/2014/main" id="{EA764C90-E3BD-9D82-38C8-2098C04B7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42" t="58334" r="13541" b="10416"/>
          <a:stretch>
            <a:fillRect/>
          </a:stretch>
        </p:blipFill>
        <p:spPr bwMode="auto">
          <a:xfrm>
            <a:off x="3881439" y="4000501"/>
            <a:ext cx="242887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27E4C-E2E6-AD72-FCC7-D2EFC9D6323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881189" y="1000126"/>
            <a:ext cx="8429625" cy="5286375"/>
          </a:xfrm>
        </p:spPr>
        <p:txBody>
          <a:bodyPr>
            <a:normAutofit/>
          </a:bodyPr>
          <a:lstStyle/>
          <a:p>
            <a:pPr marL="273050" indent="-273050" eaLnBrk="1" hangingPunct="1">
              <a:buClr>
                <a:srgbClr val="8D89A4"/>
              </a:buClr>
              <a:buFont typeface="Wingdings" pitchFamily="2" charset="2"/>
              <a:buChar char="q"/>
              <a:defRPr/>
            </a:pPr>
            <a:r>
              <a:rPr lang="en-US" dirty="0">
                <a:solidFill>
                  <a:srgbClr val="FF0000"/>
                </a:solidFill>
              </a:rPr>
              <a:t>Type 2  (self-etching adhesive)   </a:t>
            </a:r>
          </a:p>
          <a:p>
            <a:pPr marL="273050" indent="-273050" eaLnBrk="1" hangingPunct="1">
              <a:buClr>
                <a:srgbClr val="8D89A4"/>
              </a:buClr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  </a:t>
            </a:r>
          </a:p>
          <a:p>
            <a:pPr marL="273050" indent="-273050" eaLnBrk="1" hangingPunct="1">
              <a:buClr>
                <a:srgbClr val="8D89A4"/>
              </a:buClr>
              <a:buFont typeface="Wingdings" pitchFamily="2" charset="2"/>
              <a:buChar char="Ø"/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Two bottles,   containing  acid primer &amp; adhesive </a:t>
            </a:r>
          </a:p>
          <a:p>
            <a:pPr marL="273050" indent="-273050" eaLnBrk="1" hangingPunct="1">
              <a:buClr>
                <a:srgbClr val="8D89A4"/>
              </a:buClr>
              <a:buNone/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    A drop of each liquid is mixed &amp; applied.</a:t>
            </a:r>
          </a:p>
          <a:p>
            <a:pPr marL="273050" indent="-273050" eaLnBrk="1" hangingPunct="1">
              <a:buClr>
                <a:srgbClr val="8D89A4"/>
              </a:buClr>
              <a:buNone/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  <a:p>
            <a:pPr marL="273050" indent="-273050" eaLnBrk="1" hangingPunct="1">
              <a:buClr>
                <a:srgbClr val="8D89A4"/>
              </a:buClr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e.g.      XENO III</a:t>
            </a:r>
          </a:p>
          <a:p>
            <a:pPr marL="273050" indent="-273050" eaLnBrk="1" hangingPunct="1">
              <a:buClr>
                <a:srgbClr val="8D89A4"/>
              </a:buClr>
              <a:buNone/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1379" name="Picture 2" descr="F:\AutoRun\bon phots\xeno iii.jpg">
            <a:extLst>
              <a:ext uri="{FF2B5EF4-FFF2-40B4-BE49-F238E27FC236}">
                <a16:creationId xmlns:a16="http://schemas.microsoft.com/office/drawing/2014/main" id="{F8481E6E-BE03-40A0-D87A-AD31CEF2F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4" y="4202114"/>
            <a:ext cx="2109787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>
            <a:extLst>
              <a:ext uri="{FF2B5EF4-FFF2-40B4-BE49-F238E27FC236}">
                <a16:creationId xmlns:a16="http://schemas.microsoft.com/office/drawing/2014/main" id="{D6F0EDA1-C194-FB34-D138-26A1C83E87C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52625" y="-142875"/>
            <a:ext cx="8229600" cy="1143000"/>
          </a:xfr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b="1" i="1">
                <a:solidFill>
                  <a:srgbClr val="FF0000"/>
                </a:solidFill>
              </a:rPr>
              <a:t>Seventh generation </a:t>
            </a:r>
          </a:p>
        </p:txBody>
      </p:sp>
      <p:sp>
        <p:nvSpPr>
          <p:cNvPr id="86019" name="Content Placeholder 2">
            <a:extLst>
              <a:ext uri="{FF2B5EF4-FFF2-40B4-BE49-F238E27FC236}">
                <a16:creationId xmlns:a16="http://schemas.microsoft.com/office/drawing/2014/main" id="{EC72CD0C-26F1-0A56-C16C-BB0B348B4B2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66875" y="1066801"/>
            <a:ext cx="8515350" cy="557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effectLst/>
              </a:rPr>
              <a:t>These are modifications of type 2 sixth generation bonding agents.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effectLst/>
              </a:rPr>
              <a:t>Single bottle system.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effectLst/>
              </a:rPr>
              <a:t>Unprepared enamel require etching with phosphoric acid.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effectLst/>
              </a:rPr>
              <a:t>The formulation is light cured.</a:t>
            </a:r>
          </a:p>
          <a:p>
            <a:pPr eaLnBrk="1" hangingPunct="1">
              <a:buFontTx/>
              <a:buNone/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effectLst/>
              </a:rPr>
              <a:t>e.g. G-Bond, i-Bond</a:t>
            </a:r>
          </a:p>
        </p:txBody>
      </p:sp>
      <p:pic>
        <p:nvPicPr>
          <p:cNvPr id="102404" name="Picture 2" descr="F:\AutoRun\bon phots\ibondse_medium.jpg">
            <a:extLst>
              <a:ext uri="{FF2B5EF4-FFF2-40B4-BE49-F238E27FC236}">
                <a16:creationId xmlns:a16="http://schemas.microsoft.com/office/drawing/2014/main" id="{9974F321-CB47-F3D4-95AA-BF23613BD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3571875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5" name="Picture 2" descr="F:\new bon images\G-Bond.gif">
            <a:extLst>
              <a:ext uri="{FF2B5EF4-FFF2-40B4-BE49-F238E27FC236}">
                <a16:creationId xmlns:a16="http://schemas.microsoft.com/office/drawing/2014/main" id="{E8FDAD58-041E-7708-E20E-3FDCA38AE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4" y="4762501"/>
            <a:ext cx="2490787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>
            <a:extLst>
              <a:ext uri="{FF2B5EF4-FFF2-40B4-BE49-F238E27FC236}">
                <a16:creationId xmlns:a16="http://schemas.microsoft.com/office/drawing/2014/main" id="{0FD12BCE-C312-E814-A028-6BD720C2FC3E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52626" y="928688"/>
            <a:ext cx="8215313" cy="5600700"/>
          </a:xfrm>
        </p:spPr>
      </p:pic>
    </p:spTree>
  </p:cSld>
  <p:clrMapOvr>
    <a:masterClrMapping/>
  </p:clrMapOvr>
  <p:transition>
    <p:wheel spokes="3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37D26FE2-3B13-D0E1-8472-764A8ED7F3A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-304800"/>
            <a:ext cx="7772400" cy="1143000"/>
          </a:xfr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800" b="1" i="1" u="sng" dirty="0">
                <a:solidFill>
                  <a:srgbClr val="FF0000"/>
                </a:solidFill>
              </a:rPr>
              <a:t>REASONS FOR POPULARITY</a:t>
            </a:r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958C4756-F99E-544E-5DEB-78E36AEF56A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828800" y="838200"/>
            <a:ext cx="8534400" cy="5943600"/>
          </a:xfrm>
        </p:spPr>
        <p:txBody>
          <a:bodyPr/>
          <a:lstStyle/>
          <a:p>
            <a:pPr eaLnBrk="1" hangingPunct="1">
              <a:defRPr/>
            </a:pPr>
            <a:r>
              <a:rPr lang="en-US" sz="2600" b="1" dirty="0">
                <a:solidFill>
                  <a:schemeClr val="bg1">
                    <a:lumMod val="75000"/>
                  </a:schemeClr>
                </a:solidFill>
                <a:effectLst/>
              </a:rPr>
              <a:t>Meets the patient’s instant esthetic demand.</a:t>
            </a:r>
          </a:p>
          <a:p>
            <a:pPr eaLnBrk="1" hangingPunct="1">
              <a:defRPr/>
            </a:pPr>
            <a:r>
              <a:rPr lang="en-US" sz="2600" b="1" dirty="0">
                <a:solidFill>
                  <a:schemeClr val="bg1">
                    <a:lumMod val="75000"/>
                  </a:schemeClr>
                </a:solidFill>
                <a:effectLst/>
              </a:rPr>
              <a:t>Provides satisfactory longevity.</a:t>
            </a:r>
          </a:p>
          <a:p>
            <a:pPr eaLnBrk="1" hangingPunct="1">
              <a:defRPr/>
            </a:pPr>
            <a:r>
              <a:rPr lang="en-US" sz="2600" b="1" dirty="0">
                <a:solidFill>
                  <a:schemeClr val="bg1">
                    <a:lumMod val="75000"/>
                  </a:schemeClr>
                </a:solidFill>
                <a:effectLst/>
              </a:rPr>
              <a:t>Permits the most conservative approach to cavity preparation.</a:t>
            </a:r>
          </a:p>
          <a:p>
            <a:pPr eaLnBrk="1" hangingPunct="1">
              <a:defRPr/>
            </a:pPr>
            <a:r>
              <a:rPr lang="en-US" sz="2600" b="1" dirty="0">
                <a:solidFill>
                  <a:schemeClr val="bg1">
                    <a:lumMod val="75000"/>
                  </a:schemeClr>
                </a:solidFill>
                <a:effectLst/>
              </a:rPr>
              <a:t>Optimally restore the morphology &amp; the original mechanical resistance of the tooth to resume proper function.</a:t>
            </a:r>
          </a:p>
          <a:p>
            <a:pPr eaLnBrk="1" hangingPunct="1">
              <a:defRPr/>
            </a:pPr>
            <a:r>
              <a:rPr lang="en-US" sz="2600" b="1" dirty="0">
                <a:solidFill>
                  <a:schemeClr val="bg1">
                    <a:lumMod val="75000"/>
                  </a:schemeClr>
                </a:solidFill>
                <a:effectLst/>
              </a:rPr>
              <a:t>Ensures proper adaptation &amp; seal of restoration to prevent </a:t>
            </a:r>
            <a:r>
              <a:rPr lang="en-US" sz="2600" b="1" dirty="0" err="1">
                <a:solidFill>
                  <a:schemeClr val="bg1">
                    <a:lumMod val="75000"/>
                  </a:schemeClr>
                </a:solidFill>
                <a:effectLst/>
              </a:rPr>
              <a:t>reccurent</a:t>
            </a:r>
            <a:r>
              <a:rPr lang="en-US" sz="2600" b="1" dirty="0">
                <a:solidFill>
                  <a:schemeClr val="bg1">
                    <a:lumMod val="75000"/>
                  </a:schemeClr>
                </a:solidFill>
                <a:effectLst/>
              </a:rPr>
              <a:t> decay, pulpal injuries &amp; dentinal sensitivity.</a:t>
            </a:r>
          </a:p>
          <a:p>
            <a:pPr eaLnBrk="1" hangingPunct="1">
              <a:defRPr/>
            </a:pPr>
            <a:r>
              <a:rPr lang="en-US" sz="2600" b="1" dirty="0">
                <a:solidFill>
                  <a:schemeClr val="bg1">
                    <a:lumMod val="75000"/>
                  </a:schemeClr>
                </a:solidFill>
                <a:effectLst/>
              </a:rPr>
              <a:t>Biologically </a:t>
            </a:r>
            <a:r>
              <a:rPr lang="en-US" sz="2600" b="1" dirty="0" err="1">
                <a:solidFill>
                  <a:schemeClr val="bg1">
                    <a:lumMod val="75000"/>
                  </a:schemeClr>
                </a:solidFill>
                <a:effectLst/>
              </a:rPr>
              <a:t>compatoble</a:t>
            </a:r>
            <a:r>
              <a:rPr lang="en-US" sz="2600" b="1" dirty="0">
                <a:solidFill>
                  <a:schemeClr val="bg1">
                    <a:lumMod val="75000"/>
                  </a:schemeClr>
                </a:solidFill>
                <a:effectLst/>
              </a:rPr>
              <a:t> with underlying vital substrate.</a:t>
            </a:r>
          </a:p>
          <a:p>
            <a:pPr eaLnBrk="1" hangingPunct="1">
              <a:defRPr/>
            </a:pPr>
            <a:r>
              <a:rPr lang="en-US" sz="2600" b="1" dirty="0">
                <a:solidFill>
                  <a:schemeClr val="bg1">
                    <a:lumMod val="75000"/>
                  </a:schemeClr>
                </a:solidFill>
                <a:effectLst/>
              </a:rPr>
              <a:t>Harmonious with adjacent tissues.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Content Placeholder 2">
            <a:extLst>
              <a:ext uri="{FF2B5EF4-FFF2-40B4-BE49-F238E27FC236}">
                <a16:creationId xmlns:a16="http://schemas.microsoft.com/office/drawing/2014/main" id="{6FBE41A0-1638-1304-04DE-09AE57D1692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33600" y="2805113"/>
            <a:ext cx="7848600" cy="193675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4500" b="1" u="sng" dirty="0">
                <a:solidFill>
                  <a:srgbClr val="FF0000"/>
                </a:solidFill>
              </a:rPr>
              <a:t>CLINICAL PROCEDURE</a:t>
            </a:r>
            <a:endParaRPr lang="en-US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5">
            <a:extLst>
              <a:ext uri="{FF2B5EF4-FFF2-40B4-BE49-F238E27FC236}">
                <a16:creationId xmlns:a16="http://schemas.microsoft.com/office/drawing/2014/main" id="{40191C26-217B-BD20-C138-FB67A93B9F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24200" y="228600"/>
            <a:ext cx="7729538" cy="2057400"/>
          </a:xfrm>
        </p:spPr>
        <p:txBody>
          <a:bodyPr/>
          <a:lstStyle/>
          <a:p>
            <a:r>
              <a:rPr lang="en-US" altLang="en-US" b="1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/>
              <a:t>Teaching Materials </a:t>
            </a:r>
            <a:br>
              <a:rPr lang="en-US" altLang="en-US" b="1">
                <a:cs typeface="Times New Roman" panose="02020603050405020304" pitchFamily="18" charset="0"/>
              </a:rPr>
            </a:br>
            <a:endParaRPr lang="en-US" altLang="en-US" sz="2700" b="1">
              <a:cs typeface="Times New Roman" panose="02020603050405020304" pitchFamily="18" charset="0"/>
            </a:endParaRPr>
          </a:p>
        </p:txBody>
      </p:sp>
      <p:sp>
        <p:nvSpPr>
          <p:cNvPr id="21507" name="Slide Number Placeholder 2">
            <a:extLst>
              <a:ext uri="{FF2B5EF4-FFF2-40B4-BE49-F238E27FC236}">
                <a16:creationId xmlns:a16="http://schemas.microsoft.com/office/drawing/2014/main" id="{654BA5EB-BD63-8A06-AE2F-50843EA76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87EA-003C-4035-8C87-55DF2EE0468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BF15BCC2-530C-F301-276F-7456ABE77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558" y="2118519"/>
            <a:ext cx="9110662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1924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5">
            <a:extLst>
              <a:ext uri="{FF2B5EF4-FFF2-40B4-BE49-F238E27FC236}">
                <a16:creationId xmlns:a16="http://schemas.microsoft.com/office/drawing/2014/main" id="{3751A2B8-C05C-E20E-8C5A-91E2AED86C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2143" y="342527"/>
            <a:ext cx="8545513" cy="1096963"/>
          </a:xfrm>
        </p:spPr>
        <p:txBody>
          <a:bodyPr/>
          <a:lstStyle/>
          <a:p>
            <a:r>
              <a:rPr lang="en-US" altLang="en-US" sz="2700" b="1" dirty="0">
                <a:cs typeface="Times New Roman" panose="02020603050405020304" pitchFamily="18" charset="0"/>
              </a:rPr>
              <a:t>TAKE HOME MESSEGE/ FOR THE TOPIC COVERED (SUMMARY)  </a:t>
            </a:r>
          </a:p>
        </p:txBody>
      </p:sp>
      <p:sp>
        <p:nvSpPr>
          <p:cNvPr id="22531" name="Slide Number Placeholder 1">
            <a:extLst>
              <a:ext uri="{FF2B5EF4-FFF2-40B4-BE49-F238E27FC236}">
                <a16:creationId xmlns:a16="http://schemas.microsoft.com/office/drawing/2014/main" id="{0B88A8DB-AEB3-7F40-CD74-4A07803E5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BC71EF-3F65-4897-830D-F5A0A962BA5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32" name="TextBox 3">
            <a:extLst>
              <a:ext uri="{FF2B5EF4-FFF2-40B4-BE49-F238E27FC236}">
                <a16:creationId xmlns:a16="http://schemas.microsoft.com/office/drawing/2014/main" id="{77CB0E73-041E-44C3-731A-C86206E1A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7290" y="1553497"/>
            <a:ext cx="814111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There is a wide scope of composite material in automotive, aerospace, wind energy, electrical, sports, domestic purpose, civil construction, medical chemical industries etc. Composite materials have a great potentiality of application in structures subjected primarily to compressive loads.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Composite materials have attractive aspects like the relatively high compressive strength, good adaptability in fabricating thick composite shells, low weight, low density and corrosion resistance.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Composite materials have good mechanical, electrical, chemical properties, due to which we can use composite material in many various industries. 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1783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F291AB29-A3B2-4626-D7B2-1BB7AD0C61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24200" y="990600"/>
            <a:ext cx="7886700" cy="1093788"/>
          </a:xfrm>
        </p:spPr>
        <p:txBody>
          <a:bodyPr/>
          <a:lstStyle/>
          <a:p>
            <a:r>
              <a:rPr lang="en-US" altLang="en-US">
                <a:cs typeface="Times New Roman" panose="02020603050405020304" pitchFamily="18" charset="0"/>
              </a:rPr>
              <a:t>Question &amp; Answer Session</a:t>
            </a:r>
            <a:endParaRPr lang="en-US" altLang="en-US" sz="1800"/>
          </a:p>
        </p:txBody>
      </p:sp>
      <p:sp>
        <p:nvSpPr>
          <p:cNvPr id="24579" name="Slide Number Placeholder 1">
            <a:extLst>
              <a:ext uri="{FF2B5EF4-FFF2-40B4-BE49-F238E27FC236}">
                <a16:creationId xmlns:a16="http://schemas.microsoft.com/office/drawing/2014/main" id="{9B89950C-B983-F42E-A682-A633FF3A8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A7AC1-F164-43BA-B7EC-CA97AFAAC88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34972D-F5AC-3BC0-1DE9-B2D989567635}"/>
              </a:ext>
            </a:extLst>
          </p:cNvPr>
          <p:cNvSpPr txBox="1"/>
          <p:nvPr/>
        </p:nvSpPr>
        <p:spPr>
          <a:xfrm>
            <a:off x="2054942" y="2556387"/>
            <a:ext cx="5928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Steps in clinical procedure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composite?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Describe generations of bonding agent?</a:t>
            </a:r>
          </a:p>
        </p:txBody>
      </p:sp>
    </p:spTree>
    <p:extLst>
      <p:ext uri="{BB962C8B-B14F-4D97-AF65-F5344CB8AC3E}">
        <p14:creationId xmlns:p14="http://schemas.microsoft.com/office/powerpoint/2010/main" val="12375237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95A76-6EB0-519A-D9F3-43A81833E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REFERENCES</a:t>
            </a:r>
            <a:r>
              <a:rPr lang="en-US" dirty="0"/>
              <a:t> </a:t>
            </a:r>
            <a:br>
              <a:rPr lang="en-US" dirty="0"/>
            </a:br>
            <a:endParaRPr lang="en-US" sz="1650" dirty="0"/>
          </a:p>
        </p:txBody>
      </p:sp>
      <p:sp>
        <p:nvSpPr>
          <p:cNvPr id="23555" name="Slide Number Placeholder 2">
            <a:extLst>
              <a:ext uri="{FF2B5EF4-FFF2-40B4-BE49-F238E27FC236}">
                <a16:creationId xmlns:a16="http://schemas.microsoft.com/office/drawing/2014/main" id="{953499BE-BD4D-569D-730A-BBFAC3F22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25002B-3B3D-4318-825D-D205A59F5FB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D45C2B24-9229-07B6-859A-62C4B966C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558" y="2118519"/>
            <a:ext cx="9110662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7900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BAEFFDC6-D517-BB29-3D63-5708CEDA4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667000"/>
            <a:ext cx="8123238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Times New Roman" panose="02020603050405020304" pitchFamily="18" charset="0"/>
              </a:rPr>
              <a:t>THANK YOU </a:t>
            </a:r>
            <a:endParaRPr kumimoji="0" lang="en-US" altLang="en-US" sz="5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25603" name="Slide Number Placeholder 1">
            <a:extLst>
              <a:ext uri="{FF2B5EF4-FFF2-40B4-BE49-F238E27FC236}">
                <a16:creationId xmlns:a16="http://schemas.microsoft.com/office/drawing/2014/main" id="{5C5C945B-EE3E-7885-3513-579D03637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A4A539-899C-4D99-8F5E-99B765CE2D5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996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>
            <a:extLst>
              <a:ext uri="{FF2B5EF4-FFF2-40B4-BE49-F238E27FC236}">
                <a16:creationId xmlns:a16="http://schemas.microsoft.com/office/drawing/2014/main" id="{847DC185-546B-BF67-7B19-58540C5D47F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09600" y="228600"/>
            <a:ext cx="10439400" cy="4330700"/>
          </a:xfrm>
        </p:spPr>
        <p:txBody>
          <a:bodyPr/>
          <a:lstStyle/>
          <a:p>
            <a:pPr lvl="1" eaLnBrk="1" hangingPunct="1">
              <a:buClr>
                <a:srgbClr val="FFFF00"/>
              </a:buClr>
              <a:buFontTx/>
              <a:buNone/>
              <a:defRPr/>
            </a:pPr>
            <a:r>
              <a:rPr lang="en-US" altLang="zh-TW" sz="3600" b="1" dirty="0">
                <a:solidFill>
                  <a:srgbClr val="FF0000"/>
                </a:solidFill>
                <a:effectLst/>
                <a:ea typeface="新細明體" pitchFamily="18" charset="-120"/>
              </a:rPr>
              <a:t>    Etching</a:t>
            </a:r>
          </a:p>
          <a:p>
            <a:pPr lvl="2" eaLnBrk="1" hangingPunct="1">
              <a:defRPr/>
            </a:pPr>
            <a:r>
              <a:rPr lang="en-US" altLang="zh-TW" sz="2800" b="1" dirty="0">
                <a:solidFill>
                  <a:schemeClr val="bg1">
                    <a:lumMod val="75000"/>
                  </a:schemeClr>
                </a:solidFill>
                <a:effectLst/>
                <a:ea typeface="新細明體" pitchFamily="18" charset="-120"/>
              </a:rPr>
              <a:t>Increases retention by phosphoric acid (~ 37%)</a:t>
            </a:r>
          </a:p>
          <a:p>
            <a:pPr lvl="2" eaLnBrk="1" hangingPunct="1">
              <a:defRPr/>
            </a:pPr>
            <a:r>
              <a:rPr lang="en-US" altLang="zh-TW" sz="2800" b="1" dirty="0">
                <a:solidFill>
                  <a:schemeClr val="bg1">
                    <a:lumMod val="75000"/>
                  </a:schemeClr>
                </a:solidFill>
                <a:effectLst/>
                <a:ea typeface="新細明體" pitchFamily="18" charset="-120"/>
              </a:rPr>
              <a:t>Enamel</a:t>
            </a:r>
          </a:p>
          <a:p>
            <a:pPr lvl="3" eaLnBrk="1" hangingPunct="1">
              <a:defRPr/>
            </a:pPr>
            <a:r>
              <a:rPr lang="en-US" altLang="zh-TW" sz="2400" b="1" dirty="0">
                <a:solidFill>
                  <a:schemeClr val="bg1">
                    <a:lumMod val="75000"/>
                  </a:schemeClr>
                </a:solidFill>
                <a:effectLst/>
                <a:ea typeface="新細明體" pitchFamily="18" charset="-120"/>
              </a:rPr>
              <a:t>Produce micro-porosities</a:t>
            </a:r>
          </a:p>
          <a:p>
            <a:pPr lvl="3" eaLnBrk="1" hangingPunct="1">
              <a:defRPr/>
            </a:pPr>
            <a:r>
              <a:rPr lang="en-US" altLang="zh-TW" sz="2400" b="1" dirty="0">
                <a:solidFill>
                  <a:schemeClr val="bg1">
                    <a:lumMod val="75000"/>
                  </a:schemeClr>
                </a:solidFill>
                <a:effectLst/>
                <a:ea typeface="新細明體" pitchFamily="18" charset="-120"/>
              </a:rPr>
              <a:t>Increases contact areas</a:t>
            </a:r>
          </a:p>
          <a:p>
            <a:pPr lvl="2" eaLnBrk="1" hangingPunct="1">
              <a:defRPr/>
            </a:pPr>
            <a:r>
              <a:rPr lang="en-US" altLang="zh-TW" sz="2800" b="1" dirty="0">
                <a:solidFill>
                  <a:schemeClr val="bg1">
                    <a:lumMod val="75000"/>
                  </a:schemeClr>
                </a:solidFill>
                <a:effectLst/>
                <a:ea typeface="新細明體" pitchFamily="18" charset="-120"/>
              </a:rPr>
              <a:t>Dentin</a:t>
            </a:r>
          </a:p>
          <a:p>
            <a:pPr lvl="3" eaLnBrk="1" hangingPunct="1">
              <a:defRPr/>
            </a:pPr>
            <a:r>
              <a:rPr lang="en-US" altLang="zh-TW" sz="2400" b="1" dirty="0">
                <a:solidFill>
                  <a:schemeClr val="bg1">
                    <a:lumMod val="75000"/>
                  </a:schemeClr>
                </a:solidFill>
                <a:effectLst/>
                <a:ea typeface="新細明體" pitchFamily="18" charset="-120"/>
              </a:rPr>
              <a:t>Removal of smear layer / open up dentinal tubules</a:t>
            </a:r>
          </a:p>
          <a:p>
            <a:pPr eaLnBrk="1" hangingPunct="1">
              <a:defRPr/>
            </a:pPr>
            <a:endParaRPr lang="en-US" dirty="0">
              <a:effectLst/>
            </a:endParaRPr>
          </a:p>
        </p:txBody>
      </p:sp>
      <p:grpSp>
        <p:nvGrpSpPr>
          <p:cNvPr id="69635" name="Group 4">
            <a:extLst>
              <a:ext uri="{FF2B5EF4-FFF2-40B4-BE49-F238E27FC236}">
                <a16:creationId xmlns:a16="http://schemas.microsoft.com/office/drawing/2014/main" id="{0871285C-DA09-9FC9-0BC2-EC020BF1D9DB}"/>
              </a:ext>
            </a:extLst>
          </p:cNvPr>
          <p:cNvGrpSpPr>
            <a:grpSpLocks/>
          </p:cNvGrpSpPr>
          <p:nvPr/>
        </p:nvGrpSpPr>
        <p:grpSpPr bwMode="auto">
          <a:xfrm>
            <a:off x="2971801" y="3733800"/>
            <a:ext cx="3286125" cy="2928938"/>
            <a:chOff x="351" y="1792"/>
            <a:chExt cx="1573" cy="1509"/>
          </a:xfrm>
        </p:grpSpPr>
        <p:pic>
          <p:nvPicPr>
            <p:cNvPr id="69648" name="Picture 5" descr="ESX_Abb02">
              <a:extLst>
                <a:ext uri="{FF2B5EF4-FFF2-40B4-BE49-F238E27FC236}">
                  <a16:creationId xmlns:a16="http://schemas.microsoft.com/office/drawing/2014/main" id="{82B62F08-E3AE-139F-3392-B22368649B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" y="2119"/>
              <a:ext cx="1261" cy="1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9649" name="Group 6">
              <a:extLst>
                <a:ext uri="{FF2B5EF4-FFF2-40B4-BE49-F238E27FC236}">
                  <a16:creationId xmlns:a16="http://schemas.microsoft.com/office/drawing/2014/main" id="{7B8B1A15-1719-846F-228C-6EF1657904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12" y="1792"/>
              <a:ext cx="612" cy="644"/>
              <a:chOff x="1312" y="1792"/>
              <a:chExt cx="612" cy="644"/>
            </a:xfrm>
          </p:grpSpPr>
          <p:sp>
            <p:nvSpPr>
              <p:cNvPr id="69650" name="Oval 7">
                <a:extLst>
                  <a:ext uri="{FF2B5EF4-FFF2-40B4-BE49-F238E27FC236}">
                    <a16:creationId xmlns:a16="http://schemas.microsoft.com/office/drawing/2014/main" id="{DFB53429-4761-7BD2-2389-70B91D9649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2" y="1807"/>
                <a:ext cx="604" cy="629"/>
              </a:xfrm>
              <a:prstGeom prst="ellipse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9651" name="Freeform 8">
                <a:extLst>
                  <a:ext uri="{FF2B5EF4-FFF2-40B4-BE49-F238E27FC236}">
                    <a16:creationId xmlns:a16="http://schemas.microsoft.com/office/drawing/2014/main" id="{86B2BC36-558A-6504-0180-5198218DDF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8" y="2133"/>
                <a:ext cx="305" cy="275"/>
              </a:xfrm>
              <a:custGeom>
                <a:avLst/>
                <a:gdLst>
                  <a:gd name="T0" fmla="*/ 0 w 191"/>
                  <a:gd name="T1" fmla="*/ 0 h 166"/>
                  <a:gd name="T2" fmla="*/ 20591 w 191"/>
                  <a:gd name="T3" fmla="*/ 0 h 166"/>
                  <a:gd name="T4" fmla="*/ 20175 w 191"/>
                  <a:gd name="T5" fmla="*/ 6573 h 166"/>
                  <a:gd name="T6" fmla="*/ 18421 w 191"/>
                  <a:gd name="T7" fmla="*/ 13039 h 166"/>
                  <a:gd name="T8" fmla="*/ 16285 w 191"/>
                  <a:gd name="T9" fmla="*/ 17467 h 166"/>
                  <a:gd name="T10" fmla="*/ 13693 w 191"/>
                  <a:gd name="T11" fmla="*/ 21337 h 166"/>
                  <a:gd name="T12" fmla="*/ 11189 w 191"/>
                  <a:gd name="T13" fmla="*/ 23769 h 166"/>
                  <a:gd name="T14" fmla="*/ 9053 w 191"/>
                  <a:gd name="T15" fmla="*/ 25855 h 166"/>
                  <a:gd name="T16" fmla="*/ 0 w 191"/>
                  <a:gd name="T17" fmla="*/ 0 h 1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1"/>
                  <a:gd name="T28" fmla="*/ 0 h 166"/>
                  <a:gd name="T29" fmla="*/ 191 w 191"/>
                  <a:gd name="T30" fmla="*/ 166 h 1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1" h="166">
                    <a:moveTo>
                      <a:pt x="0" y="0"/>
                    </a:moveTo>
                    <a:lnTo>
                      <a:pt x="191" y="0"/>
                    </a:lnTo>
                    <a:lnTo>
                      <a:pt x="187" y="42"/>
                    </a:lnTo>
                    <a:lnTo>
                      <a:pt x="171" y="84"/>
                    </a:lnTo>
                    <a:lnTo>
                      <a:pt x="151" y="112"/>
                    </a:lnTo>
                    <a:lnTo>
                      <a:pt x="127" y="137"/>
                    </a:lnTo>
                    <a:lnTo>
                      <a:pt x="104" y="153"/>
                    </a:lnTo>
                    <a:lnTo>
                      <a:pt x="84" y="16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B2B2B2"/>
                  </a:gs>
                  <a:gs pos="100000">
                    <a:srgbClr val="CCCC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652" name="Freeform 9">
                <a:extLst>
                  <a:ext uri="{FF2B5EF4-FFF2-40B4-BE49-F238E27FC236}">
                    <a16:creationId xmlns:a16="http://schemas.microsoft.com/office/drawing/2014/main" id="{FA5CE5B6-6B08-481A-E473-0CC1A89C7C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6" y="1812"/>
                <a:ext cx="313" cy="321"/>
              </a:xfrm>
              <a:custGeom>
                <a:avLst/>
                <a:gdLst>
                  <a:gd name="T0" fmla="*/ 0 w 196"/>
                  <a:gd name="T1" fmla="*/ 0 h 194"/>
                  <a:gd name="T2" fmla="*/ 0 w 196"/>
                  <a:gd name="T3" fmla="*/ 29840 h 194"/>
                  <a:gd name="T4" fmla="*/ 21135 w 196"/>
                  <a:gd name="T5" fmla="*/ 29555 h 194"/>
                  <a:gd name="T6" fmla="*/ 20395 w 196"/>
                  <a:gd name="T7" fmla="*/ 21183 h 194"/>
                  <a:gd name="T8" fmla="*/ 18229 w 196"/>
                  <a:gd name="T9" fmla="*/ 13889 h 194"/>
                  <a:gd name="T10" fmla="*/ 15011 w 196"/>
                  <a:gd name="T11" fmla="*/ 8243 h 194"/>
                  <a:gd name="T12" fmla="*/ 9938 w 196"/>
                  <a:gd name="T13" fmla="*/ 3357 h 194"/>
                  <a:gd name="T14" fmla="*/ 7225 w 196"/>
                  <a:gd name="T15" fmla="*/ 1703 h 194"/>
                  <a:gd name="T16" fmla="*/ 4524 w 196"/>
                  <a:gd name="T17" fmla="*/ 448 h 194"/>
                  <a:gd name="T18" fmla="*/ 1217 w 196"/>
                  <a:gd name="T19" fmla="*/ 0 h 194"/>
                  <a:gd name="T20" fmla="*/ 0 w 196"/>
                  <a:gd name="T21" fmla="*/ 0 h 19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96"/>
                  <a:gd name="T34" fmla="*/ 0 h 194"/>
                  <a:gd name="T35" fmla="*/ 196 w 196"/>
                  <a:gd name="T36" fmla="*/ 194 h 19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96" h="194">
                    <a:moveTo>
                      <a:pt x="0" y="0"/>
                    </a:moveTo>
                    <a:lnTo>
                      <a:pt x="0" y="194"/>
                    </a:lnTo>
                    <a:lnTo>
                      <a:pt x="196" y="192"/>
                    </a:lnTo>
                    <a:lnTo>
                      <a:pt x="189" y="138"/>
                    </a:lnTo>
                    <a:lnTo>
                      <a:pt x="169" y="90"/>
                    </a:lnTo>
                    <a:lnTo>
                      <a:pt x="139" y="54"/>
                    </a:lnTo>
                    <a:lnTo>
                      <a:pt x="92" y="22"/>
                    </a:lnTo>
                    <a:lnTo>
                      <a:pt x="67" y="11"/>
                    </a:lnTo>
                    <a:lnTo>
                      <a:pt x="42" y="3"/>
                    </a:lnTo>
                    <a:lnTo>
                      <a:pt x="1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653" name="Oval 10">
                <a:extLst>
                  <a:ext uri="{FF2B5EF4-FFF2-40B4-BE49-F238E27FC236}">
                    <a16:creationId xmlns:a16="http://schemas.microsoft.com/office/drawing/2014/main" id="{C43A9D5A-9474-FFD4-2AE3-2C1DA8865F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5" y="1812"/>
                <a:ext cx="603" cy="622"/>
              </a:xfrm>
              <a:prstGeom prst="ellipse">
                <a:avLst/>
              </a:prstGeom>
              <a:noFill/>
              <a:ln w="12700">
                <a:solidFill>
                  <a:srgbClr val="FAFD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9654" name="Rectangle 11">
                <a:extLst>
                  <a:ext uri="{FF2B5EF4-FFF2-40B4-BE49-F238E27FC236}">
                    <a16:creationId xmlns:a16="http://schemas.microsoft.com/office/drawing/2014/main" id="{34F929B7-A0A4-5FDB-8CFE-6DE906A950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5" y="1792"/>
                <a:ext cx="422" cy="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defTabSz="7620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defTabSz="7620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defTabSz="7620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defTabSz="7620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defTabSz="7620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TW" sz="1600" b="1">
                    <a:solidFill>
                      <a:srgbClr val="010199"/>
                    </a:solidFill>
                    <a:latin typeface="Futura Bk BT" charset="0"/>
                    <a:ea typeface="新細明體" panose="020B0604030504040204" pitchFamily="18" charset="-120"/>
                  </a:rPr>
                  <a:t>Min.</a:t>
                </a:r>
              </a:p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TW" sz="1600" b="1">
                    <a:solidFill>
                      <a:srgbClr val="010199"/>
                    </a:solidFill>
                    <a:latin typeface="Futura Bk BT" charset="0"/>
                    <a:ea typeface="新細明體" panose="020B0604030504040204" pitchFamily="18" charset="-120"/>
                  </a:rPr>
                  <a:t>15 sec.</a:t>
                </a:r>
                <a:endParaRPr lang="en-US" altLang="zh-TW" sz="1600">
                  <a:solidFill>
                    <a:srgbClr val="010199"/>
                  </a:solidFill>
                  <a:latin typeface="Futura Bk BT" charset="0"/>
                  <a:ea typeface="新細明體" panose="020B0604030504040204" pitchFamily="18" charset="-120"/>
                </a:endParaRPr>
              </a:p>
            </p:txBody>
          </p:sp>
          <p:sp>
            <p:nvSpPr>
              <p:cNvPr id="69655" name="Line 12">
                <a:extLst>
                  <a:ext uri="{FF2B5EF4-FFF2-40B4-BE49-F238E27FC236}">
                    <a16:creationId xmlns:a16="http://schemas.microsoft.com/office/drawing/2014/main" id="{3D2981DB-AA9C-7400-C6CF-B55F8FCC65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04" y="2133"/>
                <a:ext cx="320" cy="0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69636" name="Group 13">
            <a:extLst>
              <a:ext uri="{FF2B5EF4-FFF2-40B4-BE49-F238E27FC236}">
                <a16:creationId xmlns:a16="http://schemas.microsoft.com/office/drawing/2014/main" id="{9CA2B382-B156-B148-F326-9AAB39068031}"/>
              </a:ext>
            </a:extLst>
          </p:cNvPr>
          <p:cNvGrpSpPr>
            <a:grpSpLocks/>
          </p:cNvGrpSpPr>
          <p:nvPr/>
        </p:nvGrpSpPr>
        <p:grpSpPr bwMode="auto">
          <a:xfrm>
            <a:off x="6553200" y="3886200"/>
            <a:ext cx="2971800" cy="2743200"/>
            <a:chOff x="2451" y="1792"/>
            <a:chExt cx="1561" cy="1510"/>
          </a:xfrm>
        </p:grpSpPr>
        <p:grpSp>
          <p:nvGrpSpPr>
            <p:cNvPr id="69639" name="Group 14">
              <a:extLst>
                <a:ext uri="{FF2B5EF4-FFF2-40B4-BE49-F238E27FC236}">
                  <a16:creationId xmlns:a16="http://schemas.microsoft.com/office/drawing/2014/main" id="{19193909-23BD-D4C0-3BD0-7D1C03EA26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51" y="1792"/>
              <a:ext cx="1561" cy="1510"/>
              <a:chOff x="2451" y="1792"/>
              <a:chExt cx="1561" cy="1510"/>
            </a:xfrm>
          </p:grpSpPr>
          <p:pic>
            <p:nvPicPr>
              <p:cNvPr id="69641" name="Picture 15" descr="ESX_Abb07">
                <a:extLst>
                  <a:ext uri="{FF2B5EF4-FFF2-40B4-BE49-F238E27FC236}">
                    <a16:creationId xmlns:a16="http://schemas.microsoft.com/office/drawing/2014/main" id="{9B479EF0-EFB4-F0D4-3567-F98E4785DF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51" y="2120"/>
                <a:ext cx="1261" cy="1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69642" name="Group 16">
                <a:extLst>
                  <a:ext uri="{FF2B5EF4-FFF2-40B4-BE49-F238E27FC236}">
                    <a16:creationId xmlns:a16="http://schemas.microsoft.com/office/drawing/2014/main" id="{FFE1223F-C4A9-060D-8779-1BBD6D12E5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00" y="1792"/>
                <a:ext cx="612" cy="644"/>
                <a:chOff x="3400" y="1792"/>
                <a:chExt cx="612" cy="644"/>
              </a:xfrm>
            </p:grpSpPr>
            <p:sp>
              <p:nvSpPr>
                <p:cNvPr id="69643" name="Oval 17">
                  <a:extLst>
                    <a:ext uri="{FF2B5EF4-FFF2-40B4-BE49-F238E27FC236}">
                      <a16:creationId xmlns:a16="http://schemas.microsoft.com/office/drawing/2014/main" id="{0542D572-C7E4-D9A1-A80C-48B8CF024E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00" y="1807"/>
                  <a:ext cx="604" cy="629"/>
                </a:xfrm>
                <a:prstGeom prst="ellipse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9644" name="Freeform 18">
                  <a:extLst>
                    <a:ext uri="{FF2B5EF4-FFF2-40B4-BE49-F238E27FC236}">
                      <a16:creationId xmlns:a16="http://schemas.microsoft.com/office/drawing/2014/main" id="{3FA762A6-FF86-24A6-70F2-D2D71CF689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4" y="1812"/>
                  <a:ext cx="313" cy="321"/>
                </a:xfrm>
                <a:custGeom>
                  <a:avLst/>
                  <a:gdLst>
                    <a:gd name="T0" fmla="*/ 0 w 196"/>
                    <a:gd name="T1" fmla="*/ 0 h 194"/>
                    <a:gd name="T2" fmla="*/ 0 w 196"/>
                    <a:gd name="T3" fmla="*/ 29840 h 194"/>
                    <a:gd name="T4" fmla="*/ 21135 w 196"/>
                    <a:gd name="T5" fmla="*/ 29555 h 194"/>
                    <a:gd name="T6" fmla="*/ 20395 w 196"/>
                    <a:gd name="T7" fmla="*/ 21183 h 194"/>
                    <a:gd name="T8" fmla="*/ 18229 w 196"/>
                    <a:gd name="T9" fmla="*/ 13889 h 194"/>
                    <a:gd name="T10" fmla="*/ 15011 w 196"/>
                    <a:gd name="T11" fmla="*/ 8243 h 194"/>
                    <a:gd name="T12" fmla="*/ 9938 w 196"/>
                    <a:gd name="T13" fmla="*/ 3357 h 194"/>
                    <a:gd name="T14" fmla="*/ 7225 w 196"/>
                    <a:gd name="T15" fmla="*/ 1703 h 194"/>
                    <a:gd name="T16" fmla="*/ 4524 w 196"/>
                    <a:gd name="T17" fmla="*/ 448 h 194"/>
                    <a:gd name="T18" fmla="*/ 1217 w 196"/>
                    <a:gd name="T19" fmla="*/ 0 h 194"/>
                    <a:gd name="T20" fmla="*/ 0 w 196"/>
                    <a:gd name="T21" fmla="*/ 0 h 19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96"/>
                    <a:gd name="T34" fmla="*/ 0 h 194"/>
                    <a:gd name="T35" fmla="*/ 196 w 196"/>
                    <a:gd name="T36" fmla="*/ 194 h 19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96" h="194">
                      <a:moveTo>
                        <a:pt x="0" y="0"/>
                      </a:moveTo>
                      <a:lnTo>
                        <a:pt x="0" y="194"/>
                      </a:lnTo>
                      <a:lnTo>
                        <a:pt x="196" y="192"/>
                      </a:lnTo>
                      <a:lnTo>
                        <a:pt x="189" y="138"/>
                      </a:lnTo>
                      <a:lnTo>
                        <a:pt x="169" y="90"/>
                      </a:lnTo>
                      <a:lnTo>
                        <a:pt x="139" y="54"/>
                      </a:lnTo>
                      <a:lnTo>
                        <a:pt x="92" y="22"/>
                      </a:lnTo>
                      <a:lnTo>
                        <a:pt x="67" y="11"/>
                      </a:lnTo>
                      <a:lnTo>
                        <a:pt x="42" y="3"/>
                      </a:lnTo>
                      <a:lnTo>
                        <a:pt x="11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FFFF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9645" name="Oval 19">
                  <a:extLst>
                    <a:ext uri="{FF2B5EF4-FFF2-40B4-BE49-F238E27FC236}">
                      <a16:creationId xmlns:a16="http://schemas.microsoft.com/office/drawing/2014/main" id="{D7D9E4AE-0942-E712-6188-211D8B7B83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03" y="1812"/>
                  <a:ext cx="603" cy="622"/>
                </a:xfrm>
                <a:prstGeom prst="ellipse">
                  <a:avLst/>
                </a:prstGeom>
                <a:noFill/>
                <a:ln w="12700">
                  <a:solidFill>
                    <a:srgbClr val="FAFD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9646" name="Rectangle 20">
                  <a:extLst>
                    <a:ext uri="{FF2B5EF4-FFF2-40B4-BE49-F238E27FC236}">
                      <a16:creationId xmlns:a16="http://schemas.microsoft.com/office/drawing/2014/main" id="{3B5C8655-D9FF-1D97-CAF3-59140D72F3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72" y="1792"/>
                  <a:ext cx="463" cy="3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defTabSz="7620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 defTabSz="7620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 defTabSz="7620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 defTabSz="7620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 defTabSz="7620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TW" sz="1600" b="1">
                      <a:solidFill>
                        <a:srgbClr val="010199"/>
                      </a:solidFill>
                      <a:latin typeface="Futura Bk BT" charset="0"/>
                      <a:ea typeface="新細明體" panose="020B0604030504040204" pitchFamily="18" charset="-120"/>
                    </a:rPr>
                    <a:t>Max</a:t>
                  </a:r>
                  <a:br>
                    <a:rPr lang="en-US" altLang="zh-TW" sz="1600" b="1">
                      <a:solidFill>
                        <a:srgbClr val="010199"/>
                      </a:solidFill>
                      <a:latin typeface="Futura Bk BT" charset="0"/>
                      <a:ea typeface="新細明體" panose="020B0604030504040204" pitchFamily="18" charset="-120"/>
                    </a:rPr>
                  </a:br>
                  <a:r>
                    <a:rPr lang="en-US" altLang="zh-TW" sz="1600" b="1">
                      <a:solidFill>
                        <a:srgbClr val="010199"/>
                      </a:solidFill>
                      <a:latin typeface="Futura Bk BT" charset="0"/>
                      <a:ea typeface="新細明體" panose="020B0604030504040204" pitchFamily="18" charset="-120"/>
                    </a:rPr>
                    <a:t>15 sec.</a:t>
                  </a:r>
                  <a:endParaRPr lang="en-US" altLang="zh-TW" sz="1600">
                    <a:solidFill>
                      <a:srgbClr val="010199"/>
                    </a:solidFill>
                    <a:latin typeface="Futura Bk BT" charset="0"/>
                    <a:ea typeface="新細明體" panose="020B0604030504040204" pitchFamily="18" charset="-120"/>
                  </a:endParaRPr>
                </a:p>
              </p:txBody>
            </p:sp>
            <p:sp>
              <p:nvSpPr>
                <p:cNvPr id="69647" name="Line 21">
                  <a:extLst>
                    <a:ext uri="{FF2B5EF4-FFF2-40B4-BE49-F238E27FC236}">
                      <a16:creationId xmlns:a16="http://schemas.microsoft.com/office/drawing/2014/main" id="{BC31E6ED-7558-D4D1-C830-3B26E546F1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92" y="2133"/>
                  <a:ext cx="320" cy="0"/>
                </a:xfrm>
                <a:prstGeom prst="line">
                  <a:avLst/>
                </a:prstGeom>
                <a:noFill/>
                <a:ln w="19050">
                  <a:solidFill>
                    <a:schemeClr val="accent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FFFF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69640" name="Text Box 22">
              <a:extLst>
                <a:ext uri="{FF2B5EF4-FFF2-40B4-BE49-F238E27FC236}">
                  <a16:creationId xmlns:a16="http://schemas.microsoft.com/office/drawing/2014/main" id="{06E59D3D-C18F-DBE3-AD4E-944E45459F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2" y="1864"/>
              <a:ext cx="1276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defTabSz="7620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defTabSz="7620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defTabSz="7620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defTabSz="7620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TW" altLang="zh-TW" sz="2000">
                <a:solidFill>
                  <a:srgbClr val="FFFFFF"/>
                </a:solidFill>
                <a:latin typeface="Futura Bk BT" charset="0"/>
                <a:ea typeface="新細明體" panose="020B0604030504040204" pitchFamily="18" charset="-120"/>
              </a:endParaRPr>
            </a:p>
          </p:txBody>
        </p:sp>
      </p:grpSp>
      <p:sp>
        <p:nvSpPr>
          <p:cNvPr id="142359" name="Text Box 23">
            <a:extLst>
              <a:ext uri="{FF2B5EF4-FFF2-40B4-BE49-F238E27FC236}">
                <a16:creationId xmlns:a16="http://schemas.microsoft.com/office/drawing/2014/main" id="{04B1350B-B6FE-4E4A-76D5-9B42BBE9B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953000"/>
            <a:ext cx="1371600" cy="7381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b">
            <a:spAutoFit/>
          </a:bodyPr>
          <a:lstStyle/>
          <a:p>
            <a:pPr defTabSz="762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zh-TW" sz="2400" b="1" dirty="0">
                <a:solidFill>
                  <a:srgbClr val="000099">
                    <a:lumMod val="75000"/>
                  </a:srgbClr>
                </a:solidFill>
                <a:latin typeface="Times New Roman" panose="02020603050405020304" pitchFamily="18" charset="0"/>
                <a:ea typeface="新細明體" pitchFamily="18" charset="-120"/>
                <a:cs typeface="Arial" charset="0"/>
              </a:rPr>
              <a:t>Start at Enamel</a:t>
            </a:r>
          </a:p>
        </p:txBody>
      </p:sp>
      <p:sp>
        <p:nvSpPr>
          <p:cNvPr id="56326" name="Rectangle 24">
            <a:extLst>
              <a:ext uri="{FF2B5EF4-FFF2-40B4-BE49-F238E27FC236}">
                <a16:creationId xmlns:a16="http://schemas.microsoft.com/office/drawing/2014/main" id="{342F5956-FE06-75A3-EC68-5ED35CE8B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0200" y="5181601"/>
            <a:ext cx="1295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zh-TW" sz="2000" b="1" dirty="0">
                <a:solidFill>
                  <a:srgbClr val="000099">
                    <a:lumMod val="75000"/>
                  </a:srgbClr>
                </a:solidFill>
                <a:latin typeface="Times New Roman" panose="02020603050405020304" pitchFamily="18" charset="0"/>
                <a:ea typeface="新細明體" pitchFamily="18" charset="-120"/>
                <a:cs typeface="Arial" panose="020B0604020202020204" pitchFamily="34" charset="0"/>
              </a:rPr>
              <a:t>Extend to Dentin</a:t>
            </a:r>
            <a:endParaRPr lang="en-US" sz="2000" b="1" dirty="0">
              <a:solidFill>
                <a:srgbClr val="000099">
                  <a:lumMod val="75000"/>
                </a:srgbClr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8" name="Group 24">
            <a:extLst>
              <a:ext uri="{FF2B5EF4-FFF2-40B4-BE49-F238E27FC236}">
                <a16:creationId xmlns:a16="http://schemas.microsoft.com/office/drawing/2014/main" id="{1AABAC53-F778-13B6-DADB-973FB2DD74A0}"/>
              </a:ext>
            </a:extLst>
          </p:cNvPr>
          <p:cNvGrpSpPr>
            <a:grpSpLocks/>
          </p:cNvGrpSpPr>
          <p:nvPr/>
        </p:nvGrpSpPr>
        <p:grpSpPr bwMode="auto">
          <a:xfrm>
            <a:off x="7772400" y="533171"/>
            <a:ext cx="2838600" cy="2972944"/>
            <a:chOff x="4560" y="1650"/>
            <a:chExt cx="1577" cy="1856"/>
          </a:xfrm>
        </p:grpSpPr>
        <p:grpSp>
          <p:nvGrpSpPr>
            <p:cNvPr id="70661" name="Group 25">
              <a:extLst>
                <a:ext uri="{FF2B5EF4-FFF2-40B4-BE49-F238E27FC236}">
                  <a16:creationId xmlns:a16="http://schemas.microsoft.com/office/drawing/2014/main" id="{4C230DD4-2D02-92F9-081D-233BE20EAC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63" y="1792"/>
              <a:ext cx="1574" cy="1509"/>
              <a:chOff x="4563" y="1792"/>
              <a:chExt cx="1574" cy="1509"/>
            </a:xfrm>
          </p:grpSpPr>
          <p:pic>
            <p:nvPicPr>
              <p:cNvPr id="70664" name="Picture 26" descr="ESX_Abb12">
                <a:extLst>
                  <a:ext uri="{FF2B5EF4-FFF2-40B4-BE49-F238E27FC236}">
                    <a16:creationId xmlns:a16="http://schemas.microsoft.com/office/drawing/2014/main" id="{37E87B1E-6FF5-983F-4493-55F1A16720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63" y="2119"/>
                <a:ext cx="1261" cy="1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70665" name="Group 27">
                <a:extLst>
                  <a:ext uri="{FF2B5EF4-FFF2-40B4-BE49-F238E27FC236}">
                    <a16:creationId xmlns:a16="http://schemas.microsoft.com/office/drawing/2014/main" id="{B893AE39-8FC4-6963-5D5E-488D86CD35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24" y="1792"/>
                <a:ext cx="613" cy="644"/>
                <a:chOff x="1936" y="3080"/>
                <a:chExt cx="383" cy="389"/>
              </a:xfrm>
            </p:grpSpPr>
            <p:sp>
              <p:nvSpPr>
                <p:cNvPr id="70666" name="Oval 28">
                  <a:extLst>
                    <a:ext uri="{FF2B5EF4-FFF2-40B4-BE49-F238E27FC236}">
                      <a16:creationId xmlns:a16="http://schemas.microsoft.com/office/drawing/2014/main" id="{D61D299B-EF27-925D-78BF-8D4B478614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36" y="3089"/>
                  <a:ext cx="378" cy="380"/>
                </a:xfrm>
                <a:prstGeom prst="ellipse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0667" name="Freeform 29">
                  <a:extLst>
                    <a:ext uri="{FF2B5EF4-FFF2-40B4-BE49-F238E27FC236}">
                      <a16:creationId xmlns:a16="http://schemas.microsoft.com/office/drawing/2014/main" id="{9E9F569B-83FA-248F-F0DD-7C90AF9D67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0" y="3092"/>
                  <a:ext cx="196" cy="194"/>
                </a:xfrm>
                <a:custGeom>
                  <a:avLst/>
                  <a:gdLst>
                    <a:gd name="T0" fmla="*/ 0 w 196"/>
                    <a:gd name="T1" fmla="*/ 0 h 194"/>
                    <a:gd name="T2" fmla="*/ 0 w 196"/>
                    <a:gd name="T3" fmla="*/ 194 h 194"/>
                    <a:gd name="T4" fmla="*/ 196 w 196"/>
                    <a:gd name="T5" fmla="*/ 192 h 194"/>
                    <a:gd name="T6" fmla="*/ 189 w 196"/>
                    <a:gd name="T7" fmla="*/ 138 h 194"/>
                    <a:gd name="T8" fmla="*/ 169 w 196"/>
                    <a:gd name="T9" fmla="*/ 90 h 194"/>
                    <a:gd name="T10" fmla="*/ 139 w 196"/>
                    <a:gd name="T11" fmla="*/ 54 h 194"/>
                    <a:gd name="T12" fmla="*/ 92 w 196"/>
                    <a:gd name="T13" fmla="*/ 22 h 194"/>
                    <a:gd name="T14" fmla="*/ 67 w 196"/>
                    <a:gd name="T15" fmla="*/ 11 h 194"/>
                    <a:gd name="T16" fmla="*/ 42 w 196"/>
                    <a:gd name="T17" fmla="*/ 3 h 194"/>
                    <a:gd name="T18" fmla="*/ 11 w 196"/>
                    <a:gd name="T19" fmla="*/ 0 h 194"/>
                    <a:gd name="T20" fmla="*/ 0 w 196"/>
                    <a:gd name="T21" fmla="*/ 0 h 19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96"/>
                    <a:gd name="T34" fmla="*/ 0 h 194"/>
                    <a:gd name="T35" fmla="*/ 196 w 196"/>
                    <a:gd name="T36" fmla="*/ 194 h 19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96" h="194">
                      <a:moveTo>
                        <a:pt x="0" y="0"/>
                      </a:moveTo>
                      <a:lnTo>
                        <a:pt x="0" y="194"/>
                      </a:lnTo>
                      <a:lnTo>
                        <a:pt x="196" y="192"/>
                      </a:lnTo>
                      <a:lnTo>
                        <a:pt x="189" y="138"/>
                      </a:lnTo>
                      <a:lnTo>
                        <a:pt x="169" y="90"/>
                      </a:lnTo>
                      <a:lnTo>
                        <a:pt x="139" y="54"/>
                      </a:lnTo>
                      <a:lnTo>
                        <a:pt x="92" y="22"/>
                      </a:lnTo>
                      <a:lnTo>
                        <a:pt x="67" y="11"/>
                      </a:lnTo>
                      <a:lnTo>
                        <a:pt x="42" y="3"/>
                      </a:lnTo>
                      <a:lnTo>
                        <a:pt x="11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FFFF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0668" name="Oval 30">
                  <a:extLst>
                    <a:ext uri="{FF2B5EF4-FFF2-40B4-BE49-F238E27FC236}">
                      <a16:creationId xmlns:a16="http://schemas.microsoft.com/office/drawing/2014/main" id="{9898E90C-48B5-6614-D0CF-0D314725C2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38" y="3092"/>
                  <a:ext cx="377" cy="376"/>
                </a:xfrm>
                <a:prstGeom prst="ellipse">
                  <a:avLst/>
                </a:prstGeom>
                <a:noFill/>
                <a:ln w="12700">
                  <a:solidFill>
                    <a:srgbClr val="FAFD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0669" name="Rectangle 31">
                  <a:extLst>
                    <a:ext uri="{FF2B5EF4-FFF2-40B4-BE49-F238E27FC236}">
                      <a16:creationId xmlns:a16="http://schemas.microsoft.com/office/drawing/2014/main" id="{71CFBE63-72FB-C8A8-0E98-E636F301A3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73" y="3080"/>
                  <a:ext cx="306" cy="1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defTabSz="7620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 defTabSz="7620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 defTabSz="7620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 defTabSz="7620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 defTabSz="7620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TW" sz="1600" b="1">
                      <a:solidFill>
                        <a:srgbClr val="010199"/>
                      </a:solidFill>
                      <a:latin typeface="Futura Bk BT" charset="0"/>
                      <a:ea typeface="新細明體" panose="020B0604030504040204" pitchFamily="18" charset="-120"/>
                    </a:rPr>
                    <a:t>15 sec.</a:t>
                  </a:r>
                  <a:endParaRPr lang="en-US" altLang="zh-TW" sz="1600">
                    <a:solidFill>
                      <a:srgbClr val="010199"/>
                    </a:solidFill>
                    <a:latin typeface="Futura Bk BT" charset="0"/>
                    <a:ea typeface="新細明體" panose="020B0604030504040204" pitchFamily="18" charset="-120"/>
                  </a:endParaRPr>
                </a:p>
              </p:txBody>
            </p:sp>
            <p:sp>
              <p:nvSpPr>
                <p:cNvPr id="70670" name="Line 32">
                  <a:extLst>
                    <a:ext uri="{FF2B5EF4-FFF2-40B4-BE49-F238E27FC236}">
                      <a16:creationId xmlns:a16="http://schemas.microsoft.com/office/drawing/2014/main" id="{244C2A8C-CD8A-312C-20AE-856E01C4FB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19" y="3286"/>
                  <a:ext cx="200" cy="0"/>
                </a:xfrm>
                <a:prstGeom prst="line">
                  <a:avLst/>
                </a:prstGeom>
                <a:noFill/>
                <a:ln w="19050">
                  <a:solidFill>
                    <a:schemeClr val="accent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FFFF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70662" name="Text Box 33">
              <a:extLst>
                <a:ext uri="{FF2B5EF4-FFF2-40B4-BE49-F238E27FC236}">
                  <a16:creationId xmlns:a16="http://schemas.microsoft.com/office/drawing/2014/main" id="{F8D4E9AE-1FA2-D03F-5390-BD62AE541B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1650"/>
              <a:ext cx="127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defTabSz="7620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defTabSz="7620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defTabSz="7620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defTabSz="7620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TW" sz="2000" b="1">
                  <a:solidFill>
                    <a:srgbClr val="FFFFFF"/>
                  </a:solidFill>
                  <a:latin typeface="Futura Bk BT" charset="0"/>
                  <a:ea typeface="新細明體" panose="020B0604030504040204" pitchFamily="18" charset="-120"/>
                </a:rPr>
                <a:t>Remove Gel and excess water</a:t>
              </a:r>
              <a:endParaRPr lang="de-DE" altLang="zh-TW" sz="2000">
                <a:solidFill>
                  <a:srgbClr val="FFFFFF"/>
                </a:solidFill>
                <a:latin typeface="Futura Bk BT" charset="0"/>
                <a:ea typeface="新細明體" panose="020B0604030504040204" pitchFamily="18" charset="-120"/>
              </a:endParaRPr>
            </a:p>
          </p:txBody>
        </p:sp>
        <p:sp>
          <p:nvSpPr>
            <p:cNvPr id="70663" name="Text Box 34">
              <a:extLst>
                <a:ext uri="{FF2B5EF4-FFF2-40B4-BE49-F238E27FC236}">
                  <a16:creationId xmlns:a16="http://schemas.microsoft.com/office/drawing/2014/main" id="{16F9B813-51C6-767C-0406-E5FC5A99FB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3314"/>
              <a:ext cx="127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defTabSz="7620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defTabSz="7620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defTabSz="7620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defTabSz="7620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TW" sz="2000" b="1">
                  <a:solidFill>
                    <a:srgbClr val="FFFFFF"/>
                  </a:solidFill>
                  <a:latin typeface="Futura Bk BT" charset="0"/>
                  <a:ea typeface="新細明體" panose="020B0604030504040204" pitchFamily="18" charset="-120"/>
                </a:rPr>
                <a:t>Do not dessicate</a:t>
              </a:r>
            </a:p>
          </p:txBody>
        </p:sp>
      </p:grpSp>
      <p:sp>
        <p:nvSpPr>
          <p:cNvPr id="58371" name="Rectangle 35">
            <a:extLst>
              <a:ext uri="{FF2B5EF4-FFF2-40B4-BE49-F238E27FC236}">
                <a16:creationId xmlns:a16="http://schemas.microsoft.com/office/drawing/2014/main" id="{50FB873C-C4CD-ED6C-2591-AD839AC50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685800"/>
            <a:ext cx="5791200" cy="1570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lvl="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新細明體" pitchFamily="18" charset="-120"/>
                <a:cs typeface="Arial" panose="020B0604020202020204" pitchFamily="34" charset="0"/>
              </a:rPr>
              <a:t>Rinsing</a:t>
            </a:r>
            <a:r>
              <a:rPr lang="en-US" altLang="zh-TW" sz="2400" dirty="0">
                <a:solidFill>
                  <a:srgbClr val="00C600"/>
                </a:solidFill>
                <a:latin typeface="Times New Roman" panose="02020603050405020304" pitchFamily="18" charset="0"/>
                <a:ea typeface="新細明體" pitchFamily="18" charset="-120"/>
                <a:cs typeface="Arial" panose="020B0604020202020204" pitchFamily="34" charset="0"/>
              </a:rPr>
              <a:t> </a:t>
            </a:r>
          </a:p>
          <a:p>
            <a:pPr lvl="3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zh-TW" sz="2400" b="1" dirty="0">
                <a:solidFill>
                  <a:srgbClr val="000099">
                    <a:lumMod val="75000"/>
                  </a:srgbClr>
                </a:solidFill>
                <a:latin typeface="Times New Roman" panose="02020603050405020304" pitchFamily="18" charset="0"/>
                <a:ea typeface="新細明體" pitchFamily="18" charset="-120"/>
                <a:cs typeface="Arial" panose="020B0604020202020204" pitchFamily="34" charset="0"/>
              </a:rPr>
              <a:t>To remove all acid remnants &amp; tooth debris for successful bonding</a:t>
            </a:r>
          </a:p>
        </p:txBody>
      </p:sp>
      <p:sp>
        <p:nvSpPr>
          <p:cNvPr id="58372" name="Rectangle 37">
            <a:extLst>
              <a:ext uri="{FF2B5EF4-FFF2-40B4-BE49-F238E27FC236}">
                <a16:creationId xmlns:a16="http://schemas.microsoft.com/office/drawing/2014/main" id="{2AF74E4C-BA0A-0DC7-9D78-299522415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959101"/>
            <a:ext cx="7696200" cy="2678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新細明體" pitchFamily="18" charset="-120"/>
                <a:cs typeface="Arial" panose="020B0604020202020204" pitchFamily="34" charset="0"/>
              </a:rPr>
              <a:t>Drying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zh-TW" sz="2400" b="1" dirty="0">
                <a:solidFill>
                  <a:srgbClr val="000099">
                    <a:lumMod val="75000"/>
                  </a:srgbClr>
                </a:solidFill>
                <a:latin typeface="Times New Roman" panose="02020603050405020304" pitchFamily="18" charset="0"/>
                <a:ea typeface="新細明體" pitchFamily="18" charset="-120"/>
                <a:cs typeface="Arial" panose="020B0604020202020204" pitchFamily="34" charset="0"/>
              </a:rPr>
              <a:t>Use oil-free air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zh-TW" sz="2400" b="1" dirty="0">
                <a:solidFill>
                  <a:srgbClr val="000099">
                    <a:lumMod val="75000"/>
                  </a:srgbClr>
                </a:solidFill>
                <a:latin typeface="Times New Roman" panose="02020603050405020304" pitchFamily="18" charset="0"/>
                <a:ea typeface="新細明體" pitchFamily="18" charset="-120"/>
                <a:cs typeface="Arial" panose="020B0604020202020204" pitchFamily="34" charset="0"/>
              </a:rPr>
              <a:t>Avoid desiccation of dentin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zh-TW" sz="2400" b="1" dirty="0">
                <a:solidFill>
                  <a:srgbClr val="000099">
                    <a:lumMod val="75000"/>
                  </a:srgbClr>
                </a:solidFill>
                <a:latin typeface="Times New Roman" panose="02020603050405020304" pitchFamily="18" charset="0"/>
                <a:ea typeface="新細明體" pitchFamily="18" charset="-120"/>
                <a:cs typeface="Arial" panose="020B0604020202020204" pitchFamily="34" charset="0"/>
              </a:rPr>
              <a:t>Etched surface must be kept free from contamination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zh-TW" sz="2400" b="1" dirty="0">
                <a:solidFill>
                  <a:srgbClr val="000099">
                    <a:lumMod val="75000"/>
                  </a:srgbClr>
                </a:solidFill>
                <a:latin typeface="Times New Roman" panose="02020603050405020304" pitchFamily="18" charset="0"/>
                <a:ea typeface="新細明體" pitchFamily="18" charset="-120"/>
                <a:cs typeface="Arial" panose="020B0604020202020204" pitchFamily="34" charset="0"/>
              </a:rPr>
              <a:t>“Dried” enamel surface should appear chalky white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>
            <a:extLst>
              <a:ext uri="{FF2B5EF4-FFF2-40B4-BE49-F238E27FC236}">
                <a16:creationId xmlns:a16="http://schemas.microsoft.com/office/drawing/2014/main" id="{D4A8D75D-BBE4-39BE-47C5-8DD6B45E7C1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905000" y="609600"/>
            <a:ext cx="8305800" cy="6019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effectLst/>
              </a:rPr>
              <a:t>Mechanical bond to tooth surface with adhesive system and surface roughness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dirty="0">
              <a:solidFill>
                <a:schemeClr val="bg1">
                  <a:lumMod val="75000"/>
                </a:schemeClr>
              </a:solidFill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effectLst/>
              </a:rPr>
              <a:t>Bonding to Tooth structure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solidFill>
                <a:schemeClr val="bg1">
                  <a:lumMod val="75000"/>
                </a:schemeClr>
              </a:solidFill>
              <a:effectLst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rgbClr val="FF0000"/>
                </a:solidFill>
                <a:effectLst/>
              </a:rPr>
              <a:t>Enamel: </a:t>
            </a:r>
          </a:p>
          <a:p>
            <a:pPr lvl="2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effectLst/>
              </a:rPr>
              <a:t>Etching to create surface roughness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effectLst/>
                <a:sym typeface="Wingdings" pitchFamily="2" charset="2"/>
              </a:rPr>
              <a:t> increased surface</a:t>
            </a:r>
            <a:endParaRPr lang="en-US" dirty="0">
              <a:solidFill>
                <a:schemeClr val="bg1">
                  <a:lumMod val="75000"/>
                </a:schemeClr>
              </a:solidFill>
              <a:effectLst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rgbClr val="FF0000"/>
                </a:solidFill>
                <a:effectLst/>
              </a:rPr>
              <a:t>Dentin: </a:t>
            </a:r>
          </a:p>
          <a:p>
            <a:pPr lvl="2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effectLst/>
              </a:rPr>
              <a:t>Etching to remove smear layer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effectLst/>
                <a:sym typeface="Wingdings" pitchFamily="2" charset="2"/>
              </a:rPr>
              <a:t> open dentinal tubules</a:t>
            </a:r>
          </a:p>
          <a:p>
            <a:pPr lvl="2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effectLst/>
              </a:rPr>
              <a:t>Adhesive systems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effectLst/>
                <a:sym typeface="Wingdings" pitchFamily="2" charset="2"/>
              </a:rPr>
              <a:t> bonding flow into DT to form resin tags</a:t>
            </a:r>
            <a:endParaRPr lang="en-US" dirty="0">
              <a:solidFill>
                <a:schemeClr val="bg1">
                  <a:lumMod val="75000"/>
                </a:schemeClr>
              </a:solidFill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3">
            <a:extLst>
              <a:ext uri="{FF2B5EF4-FFF2-40B4-BE49-F238E27FC236}">
                <a16:creationId xmlns:a16="http://schemas.microsoft.com/office/drawing/2014/main" id="{14AB0018-3E26-2233-EA49-87C5F534D34B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981200" y="838200"/>
            <a:ext cx="8305800" cy="5562600"/>
          </a:xfrm>
        </p:spPr>
        <p:txBody>
          <a:bodyPr/>
          <a:lstStyle/>
          <a:p>
            <a:pPr algn="ctr" eaLnBrk="1" hangingPunct="1">
              <a:defRPr/>
            </a:pPr>
            <a:endParaRPr lang="en-US" dirty="0">
              <a:solidFill>
                <a:schemeClr val="bg1">
                  <a:lumMod val="75000"/>
                </a:schemeClr>
              </a:solidFill>
              <a:effectLst/>
            </a:endParaRPr>
          </a:p>
          <a:p>
            <a:pPr eaLnBrk="1" hangingPunct="1"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effectLst/>
                <a:latin typeface="Times New Roman" pitchFamily="18" charset="0"/>
              </a:rPr>
              <a:t>     Bulk technique</a:t>
            </a:r>
          </a:p>
          <a:p>
            <a:pPr marL="0" indent="0" eaLnBrk="1" hangingPunct="1">
              <a:buNone/>
              <a:defRPr/>
            </a:pPr>
            <a:endParaRPr lang="en-US" dirty="0">
              <a:solidFill>
                <a:schemeClr val="bg1">
                  <a:lumMod val="75000"/>
                </a:schemeClr>
              </a:solidFill>
              <a:effectLst/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effectLst/>
                <a:latin typeface="Times New Roman" pitchFamily="18" charset="0"/>
              </a:rPr>
              <a:t>     Incremental placement technique</a:t>
            </a:r>
          </a:p>
          <a:p>
            <a:pPr marL="0" indent="0" eaLnBrk="1" hangingPunct="1">
              <a:buNone/>
              <a:defRPr/>
            </a:pPr>
            <a:endParaRPr lang="en-US" dirty="0">
              <a:solidFill>
                <a:schemeClr val="bg1">
                  <a:lumMod val="75000"/>
                </a:schemeClr>
              </a:solidFill>
              <a:effectLst/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effectLst/>
                <a:latin typeface="Times New Roman" pitchFamily="18" charset="0"/>
              </a:rPr>
              <a:t>     Horizontal placement technique</a:t>
            </a:r>
          </a:p>
          <a:p>
            <a:pPr eaLnBrk="1" hangingPunct="1">
              <a:buClr>
                <a:schemeClr val="tx2"/>
              </a:buClr>
              <a:buSzPct val="125000"/>
              <a:buFont typeface="Webdings" pitchFamily="18" charset="2"/>
              <a:buNone/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effectLst/>
                <a:latin typeface="Times New Roman" pitchFamily="18" charset="0"/>
              </a:rPr>
              <a:t>        Oblique technique</a:t>
            </a:r>
          </a:p>
          <a:p>
            <a:pPr eaLnBrk="1" hangingPunct="1">
              <a:buClr>
                <a:schemeClr val="tx2"/>
              </a:buClr>
              <a:buSzPct val="125000"/>
              <a:buFont typeface="Webdings" pitchFamily="18" charset="2"/>
              <a:buNone/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effectLst/>
                <a:latin typeface="Times New Roman" pitchFamily="18" charset="0"/>
              </a:rPr>
              <a:t>        Successive cusp build up technique</a:t>
            </a:r>
          </a:p>
          <a:p>
            <a:pPr eaLnBrk="1" hangingPunct="1">
              <a:buClr>
                <a:schemeClr val="tx2"/>
              </a:buClr>
              <a:buSzPct val="125000"/>
              <a:buFont typeface="Webdings" pitchFamily="18" charset="2"/>
              <a:buNone/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effectLst/>
                <a:latin typeface="Times New Roman" pitchFamily="18" charset="0"/>
              </a:rPr>
              <a:t>        Stratified layering technique</a:t>
            </a:r>
          </a:p>
          <a:p>
            <a:pPr eaLnBrk="1" hangingPunct="1">
              <a:buClr>
                <a:schemeClr val="tx2"/>
              </a:buClr>
              <a:buSzPct val="125000"/>
              <a:buFont typeface="Webdings" pitchFamily="18" charset="2"/>
              <a:buNone/>
              <a:defRPr/>
            </a:pPr>
            <a:endParaRPr lang="en-US" dirty="0"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  <p:sp>
        <p:nvSpPr>
          <p:cNvPr id="72707" name="Rectangle 4">
            <a:extLst>
              <a:ext uri="{FF2B5EF4-FFF2-40B4-BE49-F238E27FC236}">
                <a16:creationId xmlns:a16="http://schemas.microsoft.com/office/drawing/2014/main" id="{39757BFE-E79E-7AB7-7BB4-E73C04AB2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28601"/>
            <a:ext cx="4800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en-US" altLang="en-US" sz="3600" b="1" u="sng">
                <a:solidFill>
                  <a:srgbClr val="FF0000"/>
                </a:solidFill>
              </a:rPr>
              <a:t>Placement Techniques</a:t>
            </a:r>
            <a:br>
              <a:rPr kumimoji="1" lang="en-US" altLang="en-US" sz="3600">
                <a:solidFill>
                  <a:srgbClr val="FFFF00"/>
                </a:solidFill>
              </a:rPr>
            </a:br>
            <a:endParaRPr kumimoji="1" lang="en-US" altLang="en-US" sz="36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4B21707F-F155-A156-8EC4-F82EFB1F29C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US" sz="3500" b="1" u="sng" dirty="0">
                <a:latin typeface="Technical" pitchFamily="66" charset="0"/>
              </a:rPr>
              <a:t> </a:t>
            </a:r>
            <a:r>
              <a:rPr lang="en-US" sz="3500" b="1" u="sng" dirty="0">
                <a:solidFill>
                  <a:schemeClr val="bg1">
                    <a:lumMod val="75000"/>
                  </a:schemeClr>
                </a:solidFill>
                <a:latin typeface="Technical" pitchFamily="66" charset="0"/>
              </a:rPr>
              <a:t>COMPOSITE restoration case report</a:t>
            </a:r>
            <a:r>
              <a:rPr lang="en-US" sz="3800" dirty="0">
                <a:solidFill>
                  <a:schemeClr val="bg1">
                    <a:lumMod val="75000"/>
                  </a:schemeClr>
                </a:solidFill>
              </a:rPr>
              <a:t>.</a:t>
            </a:r>
            <a:br>
              <a:rPr lang="en-US" sz="38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3200" u="sng" dirty="0">
                <a:solidFill>
                  <a:schemeClr val="bg1">
                    <a:lumMod val="75000"/>
                  </a:schemeClr>
                </a:solidFill>
                <a:latin typeface="Technical" pitchFamily="66" charset="0"/>
              </a:rPr>
              <a:t>PRE OPERATIVE</a:t>
            </a:r>
            <a:r>
              <a:rPr lang="en-US" sz="3800" dirty="0"/>
              <a:t>:</a:t>
            </a:r>
          </a:p>
        </p:txBody>
      </p:sp>
      <p:pic>
        <p:nvPicPr>
          <p:cNvPr id="73731" name="Picture 3">
            <a:extLst>
              <a:ext uri="{FF2B5EF4-FFF2-40B4-BE49-F238E27FC236}">
                <a16:creationId xmlns:a16="http://schemas.microsoft.com/office/drawing/2014/main" id="{A8CCB999-F120-A7A4-4B31-4D285201B976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57489" y="1905000"/>
            <a:ext cx="6677025" cy="4114800"/>
          </a:xfrm>
          <a:ln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1241</Words>
  <Application>Microsoft Office PowerPoint</Application>
  <PresentationFormat>Widescreen</PresentationFormat>
  <Paragraphs>257</Paragraphs>
  <Slides>44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60" baseType="lpstr">
      <vt:lpstr>Algerian</vt:lpstr>
      <vt:lpstr>Arial</vt:lpstr>
      <vt:lpstr>Book Antiqua</vt:lpstr>
      <vt:lpstr>Calibri</vt:lpstr>
      <vt:lpstr>Calibri Light</vt:lpstr>
      <vt:lpstr>Constantia</vt:lpstr>
      <vt:lpstr>Franklin Gothic Book</vt:lpstr>
      <vt:lpstr>Futura Bk BT</vt:lpstr>
      <vt:lpstr>Tahoma</vt:lpstr>
      <vt:lpstr>Technical</vt:lpstr>
      <vt:lpstr>Times New Roman</vt:lpstr>
      <vt:lpstr>Webdings</vt:lpstr>
      <vt:lpstr>Wingdings</vt:lpstr>
      <vt:lpstr>Wingdings 2</vt:lpstr>
      <vt:lpstr>Ocean</vt:lpstr>
      <vt:lpstr>Office Theme</vt:lpstr>
      <vt:lpstr>PowerPoint Presentation</vt:lpstr>
      <vt:lpstr>Specific learning Objectives </vt:lpstr>
      <vt:lpstr>Table of Content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COMPOSITE restoration case report. PRE OPERATIVE:</vt:lpstr>
      <vt:lpstr>STEP I; Shade selection</vt:lpstr>
      <vt:lpstr>Step ii; beveling of the cavity</vt:lpstr>
      <vt:lpstr>Step iii: Etching of the prepared surface for 20 sec,</vt:lpstr>
      <vt:lpstr>Step iv:</vt:lpstr>
      <vt:lpstr>Step v: Application of bonding agent &amp; curing for 20sec.</vt:lpstr>
      <vt:lpstr>Placement of composites:</vt:lpstr>
      <vt:lpstr>Final restoration before finishing &amp; polishing:</vt:lpstr>
      <vt:lpstr>PRE OPERATIVE VIEW</vt:lpstr>
      <vt:lpstr>POST OPERATIVE  VIEW</vt:lpstr>
      <vt:lpstr>PowerPoint Presentation</vt:lpstr>
      <vt:lpstr>On the basis of generations</vt:lpstr>
      <vt:lpstr>Disadvantages of 1st generation</vt:lpstr>
      <vt:lpstr>         Second generation</vt:lpstr>
      <vt:lpstr>PowerPoint Presentation</vt:lpstr>
      <vt:lpstr>            Third generation</vt:lpstr>
      <vt:lpstr>PowerPoint Presentation</vt:lpstr>
      <vt:lpstr>Drawbacks in third generation bonding agents</vt:lpstr>
      <vt:lpstr>Fourth generation </vt:lpstr>
      <vt:lpstr>HYBRIDIZATION</vt:lpstr>
      <vt:lpstr>Advantages</vt:lpstr>
      <vt:lpstr>e.g.</vt:lpstr>
      <vt:lpstr>             Fifth generation</vt:lpstr>
      <vt:lpstr>e.g.</vt:lpstr>
      <vt:lpstr>Advantages of fifth generation</vt:lpstr>
      <vt:lpstr>Sixth generation</vt:lpstr>
      <vt:lpstr>PowerPoint Presentation</vt:lpstr>
      <vt:lpstr>PowerPoint Presentation</vt:lpstr>
      <vt:lpstr>Seventh generation </vt:lpstr>
      <vt:lpstr>PowerPoint Presentation</vt:lpstr>
      <vt:lpstr>REASONS FOR POPULARITY</vt:lpstr>
      <vt:lpstr> Teaching Materials  </vt:lpstr>
      <vt:lpstr>TAKE HOME MESSEGE/ FOR THE TOPIC COVERED (SUMMARY)  </vt:lpstr>
      <vt:lpstr>Question &amp; Answer Session</vt:lpstr>
      <vt:lpstr>REFERENCES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GAURAV DEORE</dc:creator>
  <cp:lastModifiedBy>shalvi wadighare</cp:lastModifiedBy>
  <cp:revision>9</cp:revision>
  <dcterms:created xsi:type="dcterms:W3CDTF">2023-04-18T18:22:16Z</dcterms:created>
  <dcterms:modified xsi:type="dcterms:W3CDTF">2023-04-19T04:48:07Z</dcterms:modified>
</cp:coreProperties>
</file>